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notesViewPr>
    <p:cSldViewPr snapToGrid="0">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B33AD5-C234-432D-9AC2-525BA9467FF4}"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4C8EBCF3-FBE1-4CA9-B512-2DE8B7A6DDC0}">
      <dgm:prSet/>
      <dgm:spPr/>
      <dgm:t>
        <a:bodyPr/>
        <a:lstStyle/>
        <a:p>
          <a:r>
            <a:rPr lang="el-GR"/>
            <a:t>Δημόσιο Δίκαιο</a:t>
          </a:r>
          <a:endParaRPr lang="en-US"/>
        </a:p>
      </dgm:t>
    </dgm:pt>
    <dgm:pt modelId="{56F0CD67-1664-4D20-8A7B-211EA68B06FF}" type="parTrans" cxnId="{A74601FE-A579-4F5A-9ACE-EF9D15B4D945}">
      <dgm:prSet/>
      <dgm:spPr/>
      <dgm:t>
        <a:bodyPr/>
        <a:lstStyle/>
        <a:p>
          <a:endParaRPr lang="en-US"/>
        </a:p>
      </dgm:t>
    </dgm:pt>
    <dgm:pt modelId="{F61EBC6C-8389-4881-BBE3-5BD41CD3F5BD}" type="sibTrans" cxnId="{A74601FE-A579-4F5A-9ACE-EF9D15B4D945}">
      <dgm:prSet/>
      <dgm:spPr/>
      <dgm:t>
        <a:bodyPr/>
        <a:lstStyle/>
        <a:p>
          <a:endParaRPr lang="en-US"/>
        </a:p>
      </dgm:t>
    </dgm:pt>
    <dgm:pt modelId="{C880C040-02C3-4DED-9D8E-693D3325021F}">
      <dgm:prSet/>
      <dgm:spPr/>
      <dgm:t>
        <a:bodyPr/>
        <a:lstStyle/>
        <a:p>
          <a:r>
            <a:rPr lang="el-GR"/>
            <a:t>Ιδιωτικό Δίκαιο </a:t>
          </a:r>
          <a:endParaRPr lang="en-US"/>
        </a:p>
      </dgm:t>
    </dgm:pt>
    <dgm:pt modelId="{88702B7A-F1BB-4739-9F87-657255516DC7}" type="parTrans" cxnId="{39E092EB-DBAC-4AE6-8A77-CC38C0ED7DC3}">
      <dgm:prSet/>
      <dgm:spPr/>
      <dgm:t>
        <a:bodyPr/>
        <a:lstStyle/>
        <a:p>
          <a:endParaRPr lang="en-US"/>
        </a:p>
      </dgm:t>
    </dgm:pt>
    <dgm:pt modelId="{970B17FD-698B-49F0-A453-0123CFFB2721}" type="sibTrans" cxnId="{39E092EB-DBAC-4AE6-8A77-CC38C0ED7DC3}">
      <dgm:prSet/>
      <dgm:spPr/>
      <dgm:t>
        <a:bodyPr/>
        <a:lstStyle/>
        <a:p>
          <a:endParaRPr lang="en-US"/>
        </a:p>
      </dgm:t>
    </dgm:pt>
    <dgm:pt modelId="{12B49419-3B07-45BC-B4EB-614C3A9CD3D4}" type="pres">
      <dgm:prSet presAssocID="{B8B33AD5-C234-432D-9AC2-525BA9467FF4}" presName="diagram" presStyleCnt="0">
        <dgm:presLayoutVars>
          <dgm:chPref val="1"/>
          <dgm:dir/>
          <dgm:animOne val="branch"/>
          <dgm:animLvl val="lvl"/>
          <dgm:resizeHandles/>
        </dgm:presLayoutVars>
      </dgm:prSet>
      <dgm:spPr/>
    </dgm:pt>
    <dgm:pt modelId="{4474FD7C-0F53-4653-85CA-6E27F95AA7C2}" type="pres">
      <dgm:prSet presAssocID="{4C8EBCF3-FBE1-4CA9-B512-2DE8B7A6DDC0}" presName="root" presStyleCnt="0"/>
      <dgm:spPr/>
    </dgm:pt>
    <dgm:pt modelId="{EF65C52F-7FE1-479C-A887-4D9502DA736A}" type="pres">
      <dgm:prSet presAssocID="{4C8EBCF3-FBE1-4CA9-B512-2DE8B7A6DDC0}" presName="rootComposite" presStyleCnt="0"/>
      <dgm:spPr/>
    </dgm:pt>
    <dgm:pt modelId="{8BB1956A-0A1E-43D7-AD22-1EC6DCA66E7B}" type="pres">
      <dgm:prSet presAssocID="{4C8EBCF3-FBE1-4CA9-B512-2DE8B7A6DDC0}" presName="rootText" presStyleLbl="node1" presStyleIdx="0" presStyleCnt="2"/>
      <dgm:spPr/>
    </dgm:pt>
    <dgm:pt modelId="{5E5BD1FF-92EA-477D-A0A6-A7DBFA7BBA3E}" type="pres">
      <dgm:prSet presAssocID="{4C8EBCF3-FBE1-4CA9-B512-2DE8B7A6DDC0}" presName="rootConnector" presStyleLbl="node1" presStyleIdx="0" presStyleCnt="2"/>
      <dgm:spPr/>
    </dgm:pt>
    <dgm:pt modelId="{1D790C9F-524D-48BE-8B19-93D2CE38FF12}" type="pres">
      <dgm:prSet presAssocID="{4C8EBCF3-FBE1-4CA9-B512-2DE8B7A6DDC0}" presName="childShape" presStyleCnt="0"/>
      <dgm:spPr/>
    </dgm:pt>
    <dgm:pt modelId="{F90463E4-9433-4CE1-A525-F2750AFD8E1A}" type="pres">
      <dgm:prSet presAssocID="{C880C040-02C3-4DED-9D8E-693D3325021F}" presName="root" presStyleCnt="0"/>
      <dgm:spPr/>
    </dgm:pt>
    <dgm:pt modelId="{6C35BE69-C575-43A9-B64F-A416D14DD1C9}" type="pres">
      <dgm:prSet presAssocID="{C880C040-02C3-4DED-9D8E-693D3325021F}" presName="rootComposite" presStyleCnt="0"/>
      <dgm:spPr/>
    </dgm:pt>
    <dgm:pt modelId="{90A4F669-42C2-45B6-8302-F4C40E0EF511}" type="pres">
      <dgm:prSet presAssocID="{C880C040-02C3-4DED-9D8E-693D3325021F}" presName="rootText" presStyleLbl="node1" presStyleIdx="1" presStyleCnt="2"/>
      <dgm:spPr/>
    </dgm:pt>
    <dgm:pt modelId="{D8260FD1-0B3D-4D06-AA2F-2E7AE38BAC79}" type="pres">
      <dgm:prSet presAssocID="{C880C040-02C3-4DED-9D8E-693D3325021F}" presName="rootConnector" presStyleLbl="node1" presStyleIdx="1" presStyleCnt="2"/>
      <dgm:spPr/>
    </dgm:pt>
    <dgm:pt modelId="{7DD19618-DA1A-4DEB-8839-14A0C3B9D624}" type="pres">
      <dgm:prSet presAssocID="{C880C040-02C3-4DED-9D8E-693D3325021F}" presName="childShape" presStyleCnt="0"/>
      <dgm:spPr/>
    </dgm:pt>
  </dgm:ptLst>
  <dgm:cxnLst>
    <dgm:cxn modelId="{6A380E84-A880-44C2-B2A6-9C32D7B3CB22}" type="presOf" srcId="{4C8EBCF3-FBE1-4CA9-B512-2DE8B7A6DDC0}" destId="{8BB1956A-0A1E-43D7-AD22-1EC6DCA66E7B}" srcOrd="0" destOrd="0" presId="urn:microsoft.com/office/officeart/2005/8/layout/hierarchy3"/>
    <dgm:cxn modelId="{BBAAAA98-E25F-4E89-ABCF-F4D2ED2CC99B}" type="presOf" srcId="{C880C040-02C3-4DED-9D8E-693D3325021F}" destId="{D8260FD1-0B3D-4D06-AA2F-2E7AE38BAC79}" srcOrd="1" destOrd="0" presId="urn:microsoft.com/office/officeart/2005/8/layout/hierarchy3"/>
    <dgm:cxn modelId="{A198B3B2-BB78-4367-B4CA-4152C52CD648}" type="presOf" srcId="{B8B33AD5-C234-432D-9AC2-525BA9467FF4}" destId="{12B49419-3B07-45BC-B4EB-614C3A9CD3D4}" srcOrd="0" destOrd="0" presId="urn:microsoft.com/office/officeart/2005/8/layout/hierarchy3"/>
    <dgm:cxn modelId="{BF3C76C2-5243-4379-93DA-97FCE088BDC7}" type="presOf" srcId="{4C8EBCF3-FBE1-4CA9-B512-2DE8B7A6DDC0}" destId="{5E5BD1FF-92EA-477D-A0A6-A7DBFA7BBA3E}" srcOrd="1" destOrd="0" presId="urn:microsoft.com/office/officeart/2005/8/layout/hierarchy3"/>
    <dgm:cxn modelId="{11D0E0C9-177B-45BD-94E0-13D6BCF35B0B}" type="presOf" srcId="{C880C040-02C3-4DED-9D8E-693D3325021F}" destId="{90A4F669-42C2-45B6-8302-F4C40E0EF511}" srcOrd="0" destOrd="0" presId="urn:microsoft.com/office/officeart/2005/8/layout/hierarchy3"/>
    <dgm:cxn modelId="{39E092EB-DBAC-4AE6-8A77-CC38C0ED7DC3}" srcId="{B8B33AD5-C234-432D-9AC2-525BA9467FF4}" destId="{C880C040-02C3-4DED-9D8E-693D3325021F}" srcOrd="1" destOrd="0" parTransId="{88702B7A-F1BB-4739-9F87-657255516DC7}" sibTransId="{970B17FD-698B-49F0-A453-0123CFFB2721}"/>
    <dgm:cxn modelId="{A74601FE-A579-4F5A-9ACE-EF9D15B4D945}" srcId="{B8B33AD5-C234-432D-9AC2-525BA9467FF4}" destId="{4C8EBCF3-FBE1-4CA9-B512-2DE8B7A6DDC0}" srcOrd="0" destOrd="0" parTransId="{56F0CD67-1664-4D20-8A7B-211EA68B06FF}" sibTransId="{F61EBC6C-8389-4881-BBE3-5BD41CD3F5BD}"/>
    <dgm:cxn modelId="{E602B1AC-6F9C-487E-B4EB-5AE2CE7B6A24}" type="presParOf" srcId="{12B49419-3B07-45BC-B4EB-614C3A9CD3D4}" destId="{4474FD7C-0F53-4653-85CA-6E27F95AA7C2}" srcOrd="0" destOrd="0" presId="urn:microsoft.com/office/officeart/2005/8/layout/hierarchy3"/>
    <dgm:cxn modelId="{9DD268B3-921E-44E3-8804-E664D1C20318}" type="presParOf" srcId="{4474FD7C-0F53-4653-85CA-6E27F95AA7C2}" destId="{EF65C52F-7FE1-479C-A887-4D9502DA736A}" srcOrd="0" destOrd="0" presId="urn:microsoft.com/office/officeart/2005/8/layout/hierarchy3"/>
    <dgm:cxn modelId="{C4E52BEE-9213-4484-A84E-C9E39C337721}" type="presParOf" srcId="{EF65C52F-7FE1-479C-A887-4D9502DA736A}" destId="{8BB1956A-0A1E-43D7-AD22-1EC6DCA66E7B}" srcOrd="0" destOrd="0" presId="urn:microsoft.com/office/officeart/2005/8/layout/hierarchy3"/>
    <dgm:cxn modelId="{7DFD1328-617F-4C55-A5C0-10EC5B7B3094}" type="presParOf" srcId="{EF65C52F-7FE1-479C-A887-4D9502DA736A}" destId="{5E5BD1FF-92EA-477D-A0A6-A7DBFA7BBA3E}" srcOrd="1" destOrd="0" presId="urn:microsoft.com/office/officeart/2005/8/layout/hierarchy3"/>
    <dgm:cxn modelId="{1C4C2013-2C76-446F-8645-99AE96912FEC}" type="presParOf" srcId="{4474FD7C-0F53-4653-85CA-6E27F95AA7C2}" destId="{1D790C9F-524D-48BE-8B19-93D2CE38FF12}" srcOrd="1" destOrd="0" presId="urn:microsoft.com/office/officeart/2005/8/layout/hierarchy3"/>
    <dgm:cxn modelId="{D95B572C-1230-41D1-9D5B-6A60543E3859}" type="presParOf" srcId="{12B49419-3B07-45BC-B4EB-614C3A9CD3D4}" destId="{F90463E4-9433-4CE1-A525-F2750AFD8E1A}" srcOrd="1" destOrd="0" presId="urn:microsoft.com/office/officeart/2005/8/layout/hierarchy3"/>
    <dgm:cxn modelId="{A2FFC68A-34A0-4017-90F7-E870B8A89207}" type="presParOf" srcId="{F90463E4-9433-4CE1-A525-F2750AFD8E1A}" destId="{6C35BE69-C575-43A9-B64F-A416D14DD1C9}" srcOrd="0" destOrd="0" presId="urn:microsoft.com/office/officeart/2005/8/layout/hierarchy3"/>
    <dgm:cxn modelId="{F7642FFF-4191-4A2B-8D97-608877B11266}" type="presParOf" srcId="{6C35BE69-C575-43A9-B64F-A416D14DD1C9}" destId="{90A4F669-42C2-45B6-8302-F4C40E0EF511}" srcOrd="0" destOrd="0" presId="urn:microsoft.com/office/officeart/2005/8/layout/hierarchy3"/>
    <dgm:cxn modelId="{19C84A1A-F1E6-4F0D-8842-D190693E3F31}" type="presParOf" srcId="{6C35BE69-C575-43A9-B64F-A416D14DD1C9}" destId="{D8260FD1-0B3D-4D06-AA2F-2E7AE38BAC79}" srcOrd="1" destOrd="0" presId="urn:microsoft.com/office/officeart/2005/8/layout/hierarchy3"/>
    <dgm:cxn modelId="{17EAF8D7-24EE-45A6-8C9F-420150EE5DCA}" type="presParOf" srcId="{F90463E4-9433-4CE1-A525-F2750AFD8E1A}" destId="{7DD19618-DA1A-4DEB-8839-14A0C3B9D62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4F6CB3-8B0B-4643-A614-1D00799E8342}" type="doc">
      <dgm:prSet loTypeId="urn:microsoft.com/office/officeart/2005/8/layout/arrow5" loCatId="relationship" qsTypeId="urn:microsoft.com/office/officeart/2005/8/quickstyle/simple5" qsCatId="simple" csTypeId="urn:microsoft.com/office/officeart/2005/8/colors/colorful1" csCatId="colorful"/>
      <dgm:spPr/>
      <dgm:t>
        <a:bodyPr/>
        <a:lstStyle/>
        <a:p>
          <a:endParaRPr lang="en-US"/>
        </a:p>
      </dgm:t>
    </dgm:pt>
    <dgm:pt modelId="{42C324DB-0C25-42E0-B024-A719E9A11667}">
      <dgm:prSet/>
      <dgm:spPr/>
      <dgm:t>
        <a:bodyPr/>
        <a:lstStyle/>
        <a:p>
          <a:r>
            <a:rPr lang="el-GR" b="0" i="0" baseline="0" dirty="0"/>
            <a:t>Το δίκαιο είναι αναγκαίο για τη λειτουργία της κοινωνίας</a:t>
          </a:r>
          <a:endParaRPr lang="en-US" dirty="0"/>
        </a:p>
      </dgm:t>
    </dgm:pt>
    <dgm:pt modelId="{15724D1F-53B2-4D01-B246-F42E0C06C1BD}" type="parTrans" cxnId="{29AA047D-27FB-4FD2-B5DD-E7E5A0FC86FF}">
      <dgm:prSet/>
      <dgm:spPr/>
      <dgm:t>
        <a:bodyPr/>
        <a:lstStyle/>
        <a:p>
          <a:endParaRPr lang="en-US"/>
        </a:p>
      </dgm:t>
    </dgm:pt>
    <dgm:pt modelId="{D95AD556-EC60-4759-A707-560736BDC2FC}" type="sibTrans" cxnId="{29AA047D-27FB-4FD2-B5DD-E7E5A0FC86FF}">
      <dgm:prSet/>
      <dgm:spPr/>
      <dgm:t>
        <a:bodyPr/>
        <a:lstStyle/>
        <a:p>
          <a:endParaRPr lang="en-US"/>
        </a:p>
      </dgm:t>
    </dgm:pt>
    <dgm:pt modelId="{35B014D7-5964-4FA6-8A78-65EC26F10FDE}">
      <dgm:prSet/>
      <dgm:spPr/>
      <dgm:t>
        <a:bodyPr/>
        <a:lstStyle/>
        <a:p>
          <a:r>
            <a:rPr lang="el-GR" b="0" i="0" baseline="0"/>
            <a:t>Η διάκριση Δημοσίου και Ιδιωτικού Δικαίου βοηθά στην οργάνωση των σχέσεων και στην απονομή δικαιοσύνης</a:t>
          </a:r>
          <a:endParaRPr lang="en-US"/>
        </a:p>
      </dgm:t>
    </dgm:pt>
    <dgm:pt modelId="{78454F4D-9D7C-4046-88B8-747013F6CB33}" type="parTrans" cxnId="{25DC2906-037C-4AE3-81E9-788DA646942D}">
      <dgm:prSet/>
      <dgm:spPr/>
      <dgm:t>
        <a:bodyPr/>
        <a:lstStyle/>
        <a:p>
          <a:endParaRPr lang="en-US"/>
        </a:p>
      </dgm:t>
    </dgm:pt>
    <dgm:pt modelId="{3FE9129E-944A-487D-A138-EBE1560CA619}" type="sibTrans" cxnId="{25DC2906-037C-4AE3-81E9-788DA646942D}">
      <dgm:prSet/>
      <dgm:spPr/>
      <dgm:t>
        <a:bodyPr/>
        <a:lstStyle/>
        <a:p>
          <a:endParaRPr lang="en-US"/>
        </a:p>
      </dgm:t>
    </dgm:pt>
    <dgm:pt modelId="{8F63573F-0CFA-463D-B179-F347196D4F06}" type="pres">
      <dgm:prSet presAssocID="{624F6CB3-8B0B-4643-A614-1D00799E8342}" presName="diagram" presStyleCnt="0">
        <dgm:presLayoutVars>
          <dgm:dir/>
          <dgm:resizeHandles val="exact"/>
        </dgm:presLayoutVars>
      </dgm:prSet>
      <dgm:spPr/>
    </dgm:pt>
    <dgm:pt modelId="{8E7BE680-E547-407C-B3DF-A0919E175711}" type="pres">
      <dgm:prSet presAssocID="{42C324DB-0C25-42E0-B024-A719E9A11667}" presName="arrow" presStyleLbl="node1" presStyleIdx="0" presStyleCnt="2">
        <dgm:presLayoutVars>
          <dgm:bulletEnabled val="1"/>
        </dgm:presLayoutVars>
      </dgm:prSet>
      <dgm:spPr/>
    </dgm:pt>
    <dgm:pt modelId="{C0BEE03F-6E59-4428-9C19-151AE725C546}" type="pres">
      <dgm:prSet presAssocID="{35B014D7-5964-4FA6-8A78-65EC26F10FDE}" presName="arrow" presStyleLbl="node1" presStyleIdx="1" presStyleCnt="2">
        <dgm:presLayoutVars>
          <dgm:bulletEnabled val="1"/>
        </dgm:presLayoutVars>
      </dgm:prSet>
      <dgm:spPr/>
    </dgm:pt>
  </dgm:ptLst>
  <dgm:cxnLst>
    <dgm:cxn modelId="{25DC2906-037C-4AE3-81E9-788DA646942D}" srcId="{624F6CB3-8B0B-4643-A614-1D00799E8342}" destId="{35B014D7-5964-4FA6-8A78-65EC26F10FDE}" srcOrd="1" destOrd="0" parTransId="{78454F4D-9D7C-4046-88B8-747013F6CB33}" sibTransId="{3FE9129E-944A-487D-A138-EBE1560CA619}"/>
    <dgm:cxn modelId="{5EF83F22-5E20-474F-88E4-4AAE2C0BE2EA}" type="presOf" srcId="{35B014D7-5964-4FA6-8A78-65EC26F10FDE}" destId="{C0BEE03F-6E59-4428-9C19-151AE725C546}" srcOrd="0" destOrd="0" presId="urn:microsoft.com/office/officeart/2005/8/layout/arrow5"/>
    <dgm:cxn modelId="{FF359128-143A-4585-AAE9-4CD380B86603}" type="presOf" srcId="{624F6CB3-8B0B-4643-A614-1D00799E8342}" destId="{8F63573F-0CFA-463D-B179-F347196D4F06}" srcOrd="0" destOrd="0" presId="urn:microsoft.com/office/officeart/2005/8/layout/arrow5"/>
    <dgm:cxn modelId="{EC0F0C6F-EE31-406D-90FD-728BCB3023DD}" type="presOf" srcId="{42C324DB-0C25-42E0-B024-A719E9A11667}" destId="{8E7BE680-E547-407C-B3DF-A0919E175711}" srcOrd="0" destOrd="0" presId="urn:microsoft.com/office/officeart/2005/8/layout/arrow5"/>
    <dgm:cxn modelId="{29AA047D-27FB-4FD2-B5DD-E7E5A0FC86FF}" srcId="{624F6CB3-8B0B-4643-A614-1D00799E8342}" destId="{42C324DB-0C25-42E0-B024-A719E9A11667}" srcOrd="0" destOrd="0" parTransId="{15724D1F-53B2-4D01-B246-F42E0C06C1BD}" sibTransId="{D95AD556-EC60-4759-A707-560736BDC2FC}"/>
    <dgm:cxn modelId="{AA74C3E5-F4DE-497C-8CC6-2999A91B2871}" type="presParOf" srcId="{8F63573F-0CFA-463D-B179-F347196D4F06}" destId="{8E7BE680-E547-407C-B3DF-A0919E175711}" srcOrd="0" destOrd="0" presId="urn:microsoft.com/office/officeart/2005/8/layout/arrow5"/>
    <dgm:cxn modelId="{6CC97FDE-5458-4A39-B49A-2FE771181D94}" type="presParOf" srcId="{8F63573F-0CFA-463D-B179-F347196D4F06}" destId="{C0BEE03F-6E59-4428-9C19-151AE725C54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1956A-0A1E-43D7-AD22-1EC6DCA66E7B}">
      <dsp:nvSpPr>
        <dsp:cNvPr id="0" name=""/>
        <dsp:cNvSpPr/>
      </dsp:nvSpPr>
      <dsp:spPr>
        <a:xfrm>
          <a:off x="1333" y="882495"/>
          <a:ext cx="4855627" cy="242781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l-GR" sz="6500" kern="1200"/>
            <a:t>Δημόσιο Δίκαιο</a:t>
          </a:r>
          <a:endParaRPr lang="en-US" sz="6500" kern="1200"/>
        </a:p>
      </dsp:txBody>
      <dsp:txXfrm>
        <a:off x="72441" y="953603"/>
        <a:ext cx="4713411" cy="2285597"/>
      </dsp:txXfrm>
    </dsp:sp>
    <dsp:sp modelId="{90A4F669-42C2-45B6-8302-F4C40E0EF511}">
      <dsp:nvSpPr>
        <dsp:cNvPr id="0" name=""/>
        <dsp:cNvSpPr/>
      </dsp:nvSpPr>
      <dsp:spPr>
        <a:xfrm>
          <a:off x="6070867" y="882495"/>
          <a:ext cx="4855627" cy="242781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l-GR" sz="6500" kern="1200"/>
            <a:t>Ιδιωτικό Δίκαιο </a:t>
          </a:r>
          <a:endParaRPr lang="en-US" sz="6500" kern="1200"/>
        </a:p>
      </dsp:txBody>
      <dsp:txXfrm>
        <a:off x="6141975" y="953603"/>
        <a:ext cx="4713411" cy="2285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BE680-E547-407C-B3DF-A0919E175711}">
      <dsp:nvSpPr>
        <dsp:cNvPr id="0" name=""/>
        <dsp:cNvSpPr/>
      </dsp:nvSpPr>
      <dsp:spPr>
        <a:xfrm rot="16200000">
          <a:off x="2338" y="1178"/>
          <a:ext cx="4348981" cy="4348981"/>
        </a:xfrm>
        <a:prstGeom prst="downArrow">
          <a:avLst>
            <a:gd name="adj1" fmla="val 50000"/>
            <a:gd name="adj2" fmla="val 35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l-GR" sz="2500" b="0" i="0" kern="1200" baseline="0" dirty="0"/>
            <a:t>Το δίκαιο είναι αναγκαίο για τη λειτουργία της κοινωνίας</a:t>
          </a:r>
          <a:endParaRPr lang="en-US" sz="2500" kern="1200" dirty="0"/>
        </a:p>
      </dsp:txBody>
      <dsp:txXfrm rot="5400000">
        <a:off x="2338" y="1088423"/>
        <a:ext cx="3587909" cy="2174491"/>
      </dsp:txXfrm>
    </dsp:sp>
    <dsp:sp modelId="{C0BEE03F-6E59-4428-9C19-151AE725C546}">
      <dsp:nvSpPr>
        <dsp:cNvPr id="0" name=""/>
        <dsp:cNvSpPr/>
      </dsp:nvSpPr>
      <dsp:spPr>
        <a:xfrm rot="5400000">
          <a:off x="6164280" y="1178"/>
          <a:ext cx="4348981" cy="4348981"/>
        </a:xfrm>
        <a:prstGeom prst="downArrow">
          <a:avLst>
            <a:gd name="adj1" fmla="val 50000"/>
            <a:gd name="adj2" fmla="val 35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l-GR" sz="2500" b="0" i="0" kern="1200" baseline="0"/>
            <a:t>Η διάκριση Δημοσίου και Ιδιωτικού Δικαίου βοηθά στην οργάνωση των σχέσεων και στην απονομή δικαιοσύνης</a:t>
          </a:r>
          <a:endParaRPr lang="en-US" sz="2500" kern="1200"/>
        </a:p>
      </dsp:txBody>
      <dsp:txXfrm rot="-5400000">
        <a:off x="6925352" y="1088423"/>
        <a:ext cx="3587909" cy="21744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2A457-76E9-465C-A59F-43C561667418}" type="datetimeFigureOut">
              <a:rPr lang="el-GR" smtClean="0"/>
              <a:t>10/10/2025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4B217-D673-4D30-B8E1-E4F77CF63843}" type="slidenum">
              <a:rPr lang="el-GR" smtClean="0"/>
              <a:t>‹#›</a:t>
            </a:fld>
            <a:endParaRPr lang="el-GR"/>
          </a:p>
        </p:txBody>
      </p:sp>
    </p:spTree>
    <p:extLst>
      <p:ext uri="{BB962C8B-B14F-4D97-AF65-F5344CB8AC3E}">
        <p14:creationId xmlns:p14="http://schemas.microsoft.com/office/powerpoint/2010/main" val="20803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Δημόσιο Δίκαιο ανήκουν οι κανόνες δικαίου που ρυθμίζουν την οργάνωση του κράτους και των άλλων νομικών προσώπων δημοσίου δικαίου (όπως είναι οι οργανισμοί τοπικής αυτοδιοίκησης, </a:t>
            </a:r>
            <a:r>
              <a:rPr lang="el-GR" dirty="0" err="1"/>
              <a:t>ταπανεπιστήμια</a:t>
            </a:r>
            <a:r>
              <a:rPr lang="el-GR" dirty="0"/>
              <a:t>, ) καθώς και τη σχέση αυτών με τους ιδιώτες, εν</a:t>
            </a:r>
          </a:p>
        </p:txBody>
      </p:sp>
      <p:sp>
        <p:nvSpPr>
          <p:cNvPr id="4" name="Θέση αριθμού διαφάνειας 3"/>
          <p:cNvSpPr>
            <a:spLocks noGrp="1"/>
          </p:cNvSpPr>
          <p:nvPr>
            <p:ph type="sldNum" sz="quarter" idx="5"/>
          </p:nvPr>
        </p:nvSpPr>
        <p:spPr/>
        <p:txBody>
          <a:bodyPr/>
          <a:lstStyle/>
          <a:p>
            <a:fld id="{0A24B217-D673-4D30-B8E1-E4F77CF63843}" type="slidenum">
              <a:rPr lang="el-GR" smtClean="0"/>
              <a:t>10</a:t>
            </a:fld>
            <a:endParaRPr lang="el-GR"/>
          </a:p>
        </p:txBody>
      </p:sp>
    </p:spTree>
    <p:extLst>
      <p:ext uri="{BB962C8B-B14F-4D97-AF65-F5344CB8AC3E}">
        <p14:creationId xmlns:p14="http://schemas.microsoft.com/office/powerpoint/2010/main" val="418135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το Δημόσιο Δίκαιο ανήκουν οι κανόνες δικαίου που ρυθμίζουν </a:t>
            </a:r>
            <a:r>
              <a:rPr lang="el-GR" dirty="0" err="1"/>
              <a:t>τηνοργάνωση</a:t>
            </a:r>
            <a:r>
              <a:rPr lang="el-GR" dirty="0"/>
              <a:t> του κράτους και των άλλων νομικών προσώπων </a:t>
            </a:r>
            <a:r>
              <a:rPr lang="el-GR" dirty="0" err="1"/>
              <a:t>δημοσίουδικαίου</a:t>
            </a:r>
            <a:r>
              <a:rPr lang="el-GR" dirty="0"/>
              <a:t> (όπως είναι οι οργανισμοί τοπικής αυτοδιοίκησης, </a:t>
            </a:r>
            <a:r>
              <a:rPr lang="el-GR" dirty="0" err="1"/>
              <a:t>ταπανεπιστήμια</a:t>
            </a:r>
            <a:r>
              <a:rPr lang="el-GR" dirty="0"/>
              <a:t>, ) καθώς και τη σχέση αυτών με τους ιδιώτες, εν</a:t>
            </a:r>
          </a:p>
        </p:txBody>
      </p:sp>
      <p:sp>
        <p:nvSpPr>
          <p:cNvPr id="4" name="Θέση αριθμού διαφάνειας 3"/>
          <p:cNvSpPr>
            <a:spLocks noGrp="1"/>
          </p:cNvSpPr>
          <p:nvPr>
            <p:ph type="sldNum" sz="quarter" idx="5"/>
          </p:nvPr>
        </p:nvSpPr>
        <p:spPr/>
        <p:txBody>
          <a:bodyPr/>
          <a:lstStyle/>
          <a:p>
            <a:fld id="{0A24B217-D673-4D30-B8E1-E4F77CF63843}" type="slidenum">
              <a:rPr lang="el-GR" smtClean="0"/>
              <a:t>11</a:t>
            </a:fld>
            <a:endParaRPr lang="el-GR"/>
          </a:p>
        </p:txBody>
      </p:sp>
    </p:spTree>
    <p:extLst>
      <p:ext uri="{BB962C8B-B14F-4D97-AF65-F5344CB8AC3E}">
        <p14:creationId xmlns:p14="http://schemas.microsoft.com/office/powerpoint/2010/main" val="164521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a:p>
            <a:r>
              <a:rPr lang="el-GR" dirty="0" err="1"/>
              <a:t>ίναι</a:t>
            </a:r>
            <a:r>
              <a:rPr lang="el-GR" dirty="0"/>
              <a:t> </a:t>
            </a:r>
            <a:r>
              <a:rPr lang="el-GR" b="1" dirty="0"/>
              <a:t>υποχρεωτικοί</a:t>
            </a:r>
            <a:r>
              <a:rPr lang="el-GR" dirty="0"/>
              <a:t> – </a:t>
            </a:r>
            <a:r>
              <a:rPr lang="el-GR" b="1" dirty="0"/>
              <a:t>δεν μπορείς να τους παρακάμψεις</a:t>
            </a:r>
            <a:r>
              <a:rPr lang="el-GR" dirty="0"/>
              <a:t> ούτε με συμφωνία.</a:t>
            </a:r>
          </a:p>
          <a:p>
            <a:r>
              <a:rPr lang="el-GR" dirty="0"/>
              <a:t>Το κράτος επιβάλλει να τηρούνται πάντα.</a:t>
            </a:r>
          </a:p>
          <a:p>
            <a:r>
              <a:rPr lang="el-GR" dirty="0"/>
              <a:t>Αν παραβιαστούν, υπάρχει </a:t>
            </a:r>
            <a:r>
              <a:rPr lang="el-GR" b="1" dirty="0"/>
              <a:t>κύρωση</a:t>
            </a:r>
            <a:r>
              <a:rPr lang="el-GR" dirty="0"/>
              <a:t> (ποινή, ακυρότητα, πρόστιμο κ.λπ.).</a:t>
            </a:r>
          </a:p>
          <a:p>
            <a:endParaRPr lang="el-GR" dirty="0"/>
          </a:p>
          <a:p>
            <a:r>
              <a:rPr lang="el-GR" dirty="0"/>
              <a:t>Είναι </a:t>
            </a:r>
            <a:r>
              <a:rPr lang="el-GR" b="1" dirty="0"/>
              <a:t>ευέλικτοι</a:t>
            </a:r>
            <a:r>
              <a:rPr lang="el-GR" dirty="0"/>
              <a:t> – ισχύουν </a:t>
            </a:r>
            <a:r>
              <a:rPr lang="el-GR" b="1" dirty="0"/>
              <a:t>μόνο αν τα μέρη δεν συμφωνήσουν κάτι διαφορετικό</a:t>
            </a:r>
            <a:r>
              <a:rPr lang="el-GR" dirty="0"/>
              <a:t>.</a:t>
            </a:r>
          </a:p>
          <a:p>
            <a:r>
              <a:rPr lang="el-GR" dirty="0"/>
              <a:t>Επιτρέπουν </a:t>
            </a:r>
            <a:r>
              <a:rPr lang="el-GR" b="1" dirty="0"/>
              <a:t>ελεύθερη συμφωνία</a:t>
            </a:r>
            <a:r>
              <a:rPr lang="el-GR" dirty="0"/>
              <a:t> μεταξύ ιδιωτών.</a:t>
            </a:r>
          </a:p>
          <a:p>
            <a:r>
              <a:rPr lang="el-GR" dirty="0"/>
              <a:t>Αν δεν υπάρχει συμφωνία, εφαρμόζεται ο νόμος ως “εφεδρική λύση”.</a:t>
            </a:r>
          </a:p>
          <a:p>
            <a:endParaRPr lang="el-GR" dirty="0"/>
          </a:p>
        </p:txBody>
      </p:sp>
      <p:sp>
        <p:nvSpPr>
          <p:cNvPr id="4" name="Θέση αριθμού διαφάνειας 3"/>
          <p:cNvSpPr>
            <a:spLocks noGrp="1"/>
          </p:cNvSpPr>
          <p:nvPr>
            <p:ph type="sldNum" sz="quarter" idx="5"/>
          </p:nvPr>
        </p:nvSpPr>
        <p:spPr/>
        <p:txBody>
          <a:bodyPr/>
          <a:lstStyle/>
          <a:p>
            <a:fld id="{0A24B217-D673-4D30-B8E1-E4F77CF63843}" type="slidenum">
              <a:rPr lang="el-GR" smtClean="0"/>
              <a:t>14</a:t>
            </a:fld>
            <a:endParaRPr lang="el-GR"/>
          </a:p>
        </p:txBody>
      </p:sp>
    </p:spTree>
    <p:extLst>
      <p:ext uri="{BB962C8B-B14F-4D97-AF65-F5344CB8AC3E}">
        <p14:creationId xmlns:p14="http://schemas.microsoft.com/office/powerpoint/2010/main" val="2753458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A24B217-D673-4D30-B8E1-E4F77CF63843}" type="slidenum">
              <a:rPr lang="el-GR" smtClean="0"/>
              <a:t>15</a:t>
            </a:fld>
            <a:endParaRPr lang="el-GR"/>
          </a:p>
        </p:txBody>
      </p:sp>
    </p:spTree>
    <p:extLst>
      <p:ext uri="{BB962C8B-B14F-4D97-AF65-F5344CB8AC3E}">
        <p14:creationId xmlns:p14="http://schemas.microsoft.com/office/powerpoint/2010/main" val="87143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74A7F07-C18F-4C18-94ED-2A9FAEB4729A}" type="datetimeFigureOut">
              <a:rPr lang="el-GR" smtClean="0"/>
              <a:t>10/10/2025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65347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74A7F07-C18F-4C18-94ED-2A9FAEB4729A}" type="datetimeFigureOut">
              <a:rPr lang="el-GR" smtClean="0"/>
              <a:t>10/10/2025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139447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74A7F07-C18F-4C18-94ED-2A9FAEB4729A}" type="datetimeFigureOut">
              <a:rPr lang="el-GR" smtClean="0"/>
              <a:t>10/10/2025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94663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74A7F07-C18F-4C18-94ED-2A9FAEB4729A}" type="datetimeFigureOut">
              <a:rPr lang="el-GR" smtClean="0"/>
              <a:t>10/10/2025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294420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74A7F07-C18F-4C18-94ED-2A9FAEB4729A}" type="datetimeFigureOut">
              <a:rPr lang="el-GR" smtClean="0"/>
              <a:t>10/10/2025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165794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74A7F07-C18F-4C18-94ED-2A9FAEB4729A}" type="datetimeFigureOut">
              <a:rPr lang="el-GR" smtClean="0"/>
              <a:t>10/10/2025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258797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74A7F07-C18F-4C18-94ED-2A9FAEB4729A}" type="datetimeFigureOut">
              <a:rPr lang="el-GR" smtClean="0"/>
              <a:t>10/10/2025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226346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74A7F07-C18F-4C18-94ED-2A9FAEB4729A}" type="datetimeFigureOut">
              <a:rPr lang="el-GR" smtClean="0"/>
              <a:t>10/10/2025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50298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A7F07-C18F-4C18-94ED-2A9FAEB4729A}" type="datetimeFigureOut">
              <a:rPr lang="el-GR" smtClean="0"/>
              <a:t>10/10/2025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8124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74A7F07-C18F-4C18-94ED-2A9FAEB4729A}" type="datetimeFigureOut">
              <a:rPr lang="el-GR" smtClean="0"/>
              <a:t>10/10/2025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39657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74A7F07-C18F-4C18-94ED-2A9FAEB4729A}" type="datetimeFigureOut">
              <a:rPr lang="el-GR" smtClean="0"/>
              <a:t>10/10/2025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5E04999-B341-41C6-B72C-7273FA25FAAB}" type="slidenum">
              <a:rPr lang="el-GR" smtClean="0"/>
              <a:t>‹#›</a:t>
            </a:fld>
            <a:endParaRPr lang="el-GR"/>
          </a:p>
        </p:txBody>
      </p:sp>
    </p:spTree>
    <p:extLst>
      <p:ext uri="{BB962C8B-B14F-4D97-AF65-F5344CB8AC3E}">
        <p14:creationId xmlns:p14="http://schemas.microsoft.com/office/powerpoint/2010/main" val="383037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774A7F07-C18F-4C18-94ED-2A9FAEB4729A}" type="datetimeFigureOut">
              <a:rPr lang="el-GR" smtClean="0"/>
              <a:t>10/10/2025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05E04999-B341-41C6-B72C-7273FA25FAAB}" type="slidenum">
              <a:rPr lang="el-GR" smtClean="0"/>
              <a:t>‹#›</a:t>
            </a:fld>
            <a:endParaRPr lang="el-GR"/>
          </a:p>
        </p:txBody>
      </p:sp>
    </p:spTree>
    <p:extLst>
      <p:ext uri="{BB962C8B-B14F-4D97-AF65-F5344CB8AC3E}">
        <p14:creationId xmlns:p14="http://schemas.microsoft.com/office/powerpoint/2010/main" val="42222765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gnomikologikon.gr/authquotes.php?auth=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2206F2D-6B64-7EA1-C54F-2E42B98D44AD}"/>
              </a:ext>
            </a:extLst>
          </p:cNvPr>
          <p:cNvSpPr>
            <a:spLocks noGrp="1"/>
          </p:cNvSpPr>
          <p:nvPr>
            <p:ph type="ctrTitle"/>
          </p:nvPr>
        </p:nvSpPr>
        <p:spPr>
          <a:xfrm>
            <a:off x="6183802" y="210003"/>
            <a:ext cx="5589379" cy="2900121"/>
          </a:xfrm>
        </p:spPr>
        <p:txBody>
          <a:bodyPr vert="horz" lIns="91440" tIns="45720" rIns="91440" bIns="45720" rtlCol="0" anchor="b">
            <a:normAutofit/>
          </a:bodyPr>
          <a:lstStyle/>
          <a:p>
            <a:pPr algn="r"/>
            <a:r>
              <a:rPr lang="en-US" sz="6100" dirty="0" err="1">
                <a:solidFill>
                  <a:schemeClr val="bg1"/>
                </a:solidFill>
              </a:rPr>
              <a:t>Εισ</a:t>
            </a:r>
            <a:r>
              <a:rPr lang="en-US" sz="6100" dirty="0">
                <a:solidFill>
                  <a:schemeClr val="bg1"/>
                </a:solidFill>
              </a:rPr>
              <a:t>αγωγή στο Δίκαιο</a:t>
            </a:r>
            <a:br>
              <a:rPr lang="en-US" sz="6100" dirty="0">
                <a:solidFill>
                  <a:schemeClr val="bg1"/>
                </a:solidFill>
              </a:rPr>
            </a:br>
            <a:endParaRPr lang="en-US" sz="6100" dirty="0">
              <a:solidFill>
                <a:schemeClr val="bg1"/>
              </a:solidFill>
            </a:endParaRPr>
          </a:p>
        </p:txBody>
      </p:sp>
      <p:sp>
        <p:nvSpPr>
          <p:cNvPr id="3" name="Υπότιτλος 2">
            <a:extLst>
              <a:ext uri="{FF2B5EF4-FFF2-40B4-BE49-F238E27FC236}">
                <a16:creationId xmlns:a16="http://schemas.microsoft.com/office/drawing/2014/main" id="{7916803B-5A2D-6953-9756-95026FE14148}"/>
              </a:ext>
            </a:extLst>
          </p:cNvPr>
          <p:cNvSpPr>
            <a:spLocks noGrp="1"/>
          </p:cNvSpPr>
          <p:nvPr>
            <p:ph type="subTitle" idx="1"/>
          </p:nvPr>
        </p:nvSpPr>
        <p:spPr>
          <a:xfrm>
            <a:off x="6096000" y="5335710"/>
            <a:ext cx="5589378" cy="884538"/>
          </a:xfrm>
        </p:spPr>
        <p:txBody>
          <a:bodyPr vert="horz" lIns="91440" tIns="45720" rIns="91440" bIns="45720" rtlCol="0">
            <a:noAutofit/>
          </a:bodyPr>
          <a:lstStyle/>
          <a:p>
            <a:pPr algn="r"/>
            <a:r>
              <a:rPr lang="en-US" sz="4000" dirty="0" err="1">
                <a:solidFill>
                  <a:schemeClr val="bg1"/>
                </a:solidFill>
              </a:rPr>
              <a:t>Εκ</a:t>
            </a:r>
            <a:r>
              <a:rPr lang="en-US" sz="4000" dirty="0">
                <a:solidFill>
                  <a:schemeClr val="bg1"/>
                </a:solidFill>
              </a:rPr>
              <a:t>παιδευτής: Μυρωτής Παναγιώτης</a:t>
            </a:r>
          </a:p>
        </p:txBody>
      </p:sp>
      <p:pic>
        <p:nvPicPr>
          <p:cNvPr id="5" name="Εικόνα 4" descr="Εικόνα που περιέχει γλυπτό, άγαλμα, τέχνη">
            <a:extLst>
              <a:ext uri="{FF2B5EF4-FFF2-40B4-BE49-F238E27FC236}">
                <a16:creationId xmlns:a16="http://schemas.microsoft.com/office/drawing/2014/main" id="{7E1B94F5-590F-5307-B341-C0885D6E3817}"/>
              </a:ext>
            </a:extLst>
          </p:cNvPr>
          <p:cNvPicPr>
            <a:picLocks noChangeAspect="1"/>
          </p:cNvPicPr>
          <p:nvPr/>
        </p:nvPicPr>
        <p:blipFill>
          <a:blip r:embed="rId2">
            <a:extLst>
              <a:ext uri="{28A0092B-C50C-407E-A947-70E740481C1C}">
                <a14:useLocalDpi xmlns:a14="http://schemas.microsoft.com/office/drawing/2010/main" val="0"/>
              </a:ext>
            </a:extLst>
          </a:blip>
          <a:srcRect l="26682" r="12720"/>
          <a:stretch>
            <a:fillRect/>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4" name="Freeform: Shape 13">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8380E679-3E69-2890-282D-9E0914E8BCD2}"/>
              </a:ext>
            </a:extLst>
          </p:cNvPr>
          <p:cNvSpPr txBox="1"/>
          <p:nvPr/>
        </p:nvSpPr>
        <p:spPr>
          <a:xfrm>
            <a:off x="6183803" y="3110124"/>
            <a:ext cx="6094476" cy="923330"/>
          </a:xfrm>
          <a:prstGeom prst="rect">
            <a:avLst/>
          </a:prstGeom>
          <a:noFill/>
        </p:spPr>
        <p:txBody>
          <a:bodyPr wrap="square">
            <a:spAutoFit/>
          </a:bodyPr>
          <a:lstStyle/>
          <a:p>
            <a:pPr>
              <a:spcAft>
                <a:spcPts val="600"/>
              </a:spcAft>
            </a:pPr>
            <a:r>
              <a:rPr lang="el-GR" dirty="0">
                <a:solidFill>
                  <a:schemeClr val="bg1"/>
                </a:solidFill>
              </a:rPr>
              <a:t>Τμήμα: Στελεχών Διοίκησης και Οικονομίας στο Τομέα της Υγείας</a:t>
            </a:r>
            <a:br>
              <a:rPr lang="el-GR" dirty="0">
                <a:solidFill>
                  <a:schemeClr val="bg1"/>
                </a:solidFill>
              </a:rPr>
            </a:br>
            <a:r>
              <a:rPr lang="el-GR" dirty="0">
                <a:solidFill>
                  <a:schemeClr val="bg1"/>
                </a:solidFill>
              </a:rPr>
              <a:t>Ακαδημαϊκό Έτος:2025-2026</a:t>
            </a:r>
            <a:endParaRPr lang="el-GR" dirty="0"/>
          </a:p>
        </p:txBody>
      </p:sp>
    </p:spTree>
    <p:extLst>
      <p:ext uri="{BB962C8B-B14F-4D97-AF65-F5344CB8AC3E}">
        <p14:creationId xmlns:p14="http://schemas.microsoft.com/office/powerpoint/2010/main" val="307836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54B104-7724-57DD-EB65-2F5C406854EF}"/>
            </a:ext>
          </a:extLst>
        </p:cNvPr>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D81AECFA-7452-F89E-588B-FD4BB035C3D8}"/>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2300">
                <a:solidFill>
                  <a:schemeClr val="tx1">
                    <a:lumMod val="85000"/>
                    <a:lumOff val="15000"/>
                  </a:schemeClr>
                </a:solidFill>
              </a:rPr>
              <a:t>Δημόσιο Δίκαιο</a:t>
            </a:r>
            <a:br>
              <a:rPr lang="en-US" sz="2300">
                <a:solidFill>
                  <a:schemeClr val="tx1">
                    <a:lumMod val="85000"/>
                    <a:lumOff val="15000"/>
                  </a:schemeClr>
                </a:solidFill>
              </a:rPr>
            </a:br>
            <a:endParaRPr lang="en-US" sz="2300">
              <a:solidFill>
                <a:schemeClr val="tx1">
                  <a:lumMod val="85000"/>
                  <a:lumOff val="15000"/>
                </a:schemeClr>
              </a:solidFill>
            </a:endParaRPr>
          </a:p>
        </p:txBody>
      </p:sp>
      <p:pic>
        <p:nvPicPr>
          <p:cNvPr id="1028" name="Picture 4" descr="Το πρώτο ελληνικό Σύνταγμα | Αριστείδης Χατζής - Kefim">
            <a:extLst>
              <a:ext uri="{FF2B5EF4-FFF2-40B4-BE49-F238E27FC236}">
                <a16:creationId xmlns:a16="http://schemas.microsoft.com/office/drawing/2014/main" id="{5F4DC021-EF6B-589A-87E2-1DC037A3A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4166"/>
          <a:stretch>
            <a:fillRect/>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49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945BF9D-8114-1745-88AD-F3FCF74454D1}"/>
              </a:ext>
            </a:extLst>
          </p:cNvPr>
          <p:cNvSpPr>
            <a:spLocks noGrp="1"/>
          </p:cNvSpPr>
          <p:nvPr>
            <p:ph type="title"/>
          </p:nvPr>
        </p:nvSpPr>
        <p:spPr>
          <a:xfrm>
            <a:off x="804672" y="5116529"/>
            <a:ext cx="10592174" cy="1000655"/>
          </a:xfrm>
        </p:spPr>
        <p:txBody>
          <a:bodyPr vert="horz" lIns="91440" tIns="45720" rIns="91440" bIns="45720" rtlCol="0" anchor="t">
            <a:normAutofit/>
          </a:bodyPr>
          <a:lstStyle/>
          <a:p>
            <a:r>
              <a:rPr lang="en-US" sz="4000">
                <a:solidFill>
                  <a:schemeClr val="tx2"/>
                </a:solidFill>
              </a:rPr>
              <a:t>Ιδιωτικό Δίκαιο</a:t>
            </a:r>
          </a:p>
        </p:txBody>
      </p:sp>
      <p:pic>
        <p:nvPicPr>
          <p:cNvPr id="1026" name="Picture 2" descr="5 συμβουλές για να βελτιώσετε την ιδιωτικότητα σας στο διαδίκτυο - Digital  Life">
            <a:extLst>
              <a:ext uri="{FF2B5EF4-FFF2-40B4-BE49-F238E27FC236}">
                <a16:creationId xmlns:a16="http://schemas.microsoft.com/office/drawing/2014/main" id="{DF0878DE-0FF3-5211-143A-D765F75FE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916" b="18993"/>
          <a:stretch>
            <a:fillRect/>
          </a:stretch>
        </p:blipFill>
        <p:spPr bwMode="auto">
          <a:xfrm>
            <a:off x="-1" y="10"/>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39" name="Group 103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034" name="Freeform: Shape 103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91564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016DE-6D5C-B5DA-153F-6344DF89EC7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193B890-263B-35AB-A4EF-0B5707C2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C7B0996-56E4-3F63-E44E-554ACA42A2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4CD4672F-F4D7-FB77-433C-4013AD7CA3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C75AB62F-2636-BEF7-23E3-59DA32B7C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AF395BF-551E-9617-8C5B-93D37178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22421F49-1BB2-605E-4005-9315F3689C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D5915EEA-2FB8-A022-3E6D-560904A43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008440C-6265-C587-313F-9EAB5B785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Οβάλ 1">
            <a:extLst>
              <a:ext uri="{FF2B5EF4-FFF2-40B4-BE49-F238E27FC236}">
                <a16:creationId xmlns:a16="http://schemas.microsoft.com/office/drawing/2014/main" id="{3C5BC70F-3E37-23A3-9FE4-51399EEA5889}"/>
              </a:ext>
            </a:extLst>
          </p:cNvPr>
          <p:cNvSpPr/>
          <p:nvPr/>
        </p:nvSpPr>
        <p:spPr>
          <a:xfrm>
            <a:off x="3608530" y="823640"/>
            <a:ext cx="4389120" cy="15641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Δημόσιο Δίκαιο </a:t>
            </a:r>
          </a:p>
        </p:txBody>
      </p:sp>
      <p:cxnSp>
        <p:nvCxnSpPr>
          <p:cNvPr id="5" name="Ευθύγραμμο βέλος σύνδεσης 4">
            <a:extLst>
              <a:ext uri="{FF2B5EF4-FFF2-40B4-BE49-F238E27FC236}">
                <a16:creationId xmlns:a16="http://schemas.microsoft.com/office/drawing/2014/main" id="{82838EF5-81BD-A692-5983-413B2EBAE726}"/>
              </a:ext>
            </a:extLst>
          </p:cNvPr>
          <p:cNvCxnSpPr>
            <a:cxnSpLocks/>
            <a:endCxn id="21" idx="0"/>
          </p:cNvCxnSpPr>
          <p:nvPr/>
        </p:nvCxnSpPr>
        <p:spPr>
          <a:xfrm flipH="1">
            <a:off x="4165357" y="2048374"/>
            <a:ext cx="433937" cy="12788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12E7F6FC-C8C1-B656-0557-1680503F0455}"/>
              </a:ext>
            </a:extLst>
          </p:cNvPr>
          <p:cNvCxnSpPr>
            <a:cxnSpLocks/>
            <a:endCxn id="19" idx="0"/>
          </p:cNvCxnSpPr>
          <p:nvPr/>
        </p:nvCxnSpPr>
        <p:spPr>
          <a:xfrm flipH="1">
            <a:off x="1653715" y="1945380"/>
            <a:ext cx="2713847" cy="11034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Οβάλ 18">
            <a:extLst>
              <a:ext uri="{FF2B5EF4-FFF2-40B4-BE49-F238E27FC236}">
                <a16:creationId xmlns:a16="http://schemas.microsoft.com/office/drawing/2014/main" id="{8003F12E-DF39-2449-6838-B8DB967FFD69}"/>
              </a:ext>
            </a:extLst>
          </p:cNvPr>
          <p:cNvSpPr/>
          <p:nvPr/>
        </p:nvSpPr>
        <p:spPr>
          <a:xfrm>
            <a:off x="496252" y="3048843"/>
            <a:ext cx="2314926" cy="951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Συνταγματικό Δίκαιο </a:t>
            </a:r>
          </a:p>
        </p:txBody>
      </p:sp>
      <p:sp>
        <p:nvSpPr>
          <p:cNvPr id="21" name="Οβάλ 20">
            <a:extLst>
              <a:ext uri="{FF2B5EF4-FFF2-40B4-BE49-F238E27FC236}">
                <a16:creationId xmlns:a16="http://schemas.microsoft.com/office/drawing/2014/main" id="{3EB4A238-F4A6-0C37-DDB1-489AB79566D4}"/>
              </a:ext>
            </a:extLst>
          </p:cNvPr>
          <p:cNvSpPr/>
          <p:nvPr/>
        </p:nvSpPr>
        <p:spPr>
          <a:xfrm>
            <a:off x="2861558" y="3327217"/>
            <a:ext cx="2607597" cy="1143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Διοικητικό Δίκαιο</a:t>
            </a:r>
          </a:p>
        </p:txBody>
      </p:sp>
      <p:cxnSp>
        <p:nvCxnSpPr>
          <p:cNvPr id="4" name="Ευθύγραμμο βέλος σύνδεσης 3">
            <a:extLst>
              <a:ext uri="{FF2B5EF4-FFF2-40B4-BE49-F238E27FC236}">
                <a16:creationId xmlns:a16="http://schemas.microsoft.com/office/drawing/2014/main" id="{C97660BA-47C5-C6ED-1B5A-E28F96B18D5C}"/>
              </a:ext>
            </a:extLst>
          </p:cNvPr>
          <p:cNvCxnSpPr>
            <a:cxnSpLocks/>
            <a:endCxn id="9" idx="0"/>
          </p:cNvCxnSpPr>
          <p:nvPr/>
        </p:nvCxnSpPr>
        <p:spPr>
          <a:xfrm>
            <a:off x="6708151" y="2325430"/>
            <a:ext cx="381080" cy="12053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Οβάλ 8">
            <a:extLst>
              <a:ext uri="{FF2B5EF4-FFF2-40B4-BE49-F238E27FC236}">
                <a16:creationId xmlns:a16="http://schemas.microsoft.com/office/drawing/2014/main" id="{5D84523C-5AD2-14EA-60ED-D6F894E5D6F4}"/>
              </a:ext>
            </a:extLst>
          </p:cNvPr>
          <p:cNvSpPr/>
          <p:nvPr/>
        </p:nvSpPr>
        <p:spPr>
          <a:xfrm>
            <a:off x="5785432" y="3530784"/>
            <a:ext cx="2607597" cy="1143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t>Ποινικό Δίκαιο</a:t>
            </a:r>
            <a:endParaRPr lang="el-GR" dirty="0"/>
          </a:p>
        </p:txBody>
      </p:sp>
      <p:sp>
        <p:nvSpPr>
          <p:cNvPr id="18" name="Οβάλ 17">
            <a:extLst>
              <a:ext uri="{FF2B5EF4-FFF2-40B4-BE49-F238E27FC236}">
                <a16:creationId xmlns:a16="http://schemas.microsoft.com/office/drawing/2014/main" id="{A85CC7BB-E178-78BC-CDF6-5F23A402497C}"/>
              </a:ext>
            </a:extLst>
          </p:cNvPr>
          <p:cNvSpPr/>
          <p:nvPr/>
        </p:nvSpPr>
        <p:spPr>
          <a:xfrm>
            <a:off x="8830076" y="3110202"/>
            <a:ext cx="2607597" cy="1143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Δικονομικό Δίκαιο</a:t>
            </a:r>
          </a:p>
        </p:txBody>
      </p:sp>
      <p:cxnSp>
        <p:nvCxnSpPr>
          <p:cNvPr id="20" name="Ευθύγραμμο βέλος σύνδεσης 19">
            <a:extLst>
              <a:ext uri="{FF2B5EF4-FFF2-40B4-BE49-F238E27FC236}">
                <a16:creationId xmlns:a16="http://schemas.microsoft.com/office/drawing/2014/main" id="{E8A2D5FC-CF6B-13EA-04D0-74FB8A285526}"/>
              </a:ext>
            </a:extLst>
          </p:cNvPr>
          <p:cNvCxnSpPr>
            <a:cxnSpLocks/>
            <a:stCxn id="2" idx="6"/>
            <a:endCxn id="18" idx="0"/>
          </p:cNvCxnSpPr>
          <p:nvPr/>
        </p:nvCxnSpPr>
        <p:spPr>
          <a:xfrm>
            <a:off x="7997650" y="1605712"/>
            <a:ext cx="2136225" cy="15044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02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7169E4-9834-E3BD-AA0B-F5687CC45C4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E14CEFA-E580-04D6-3CBA-CC6F0FCD1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8AE9F75-8B43-3F76-D90C-B128984F96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84921AD5-CD6F-9A0D-F7FE-D9F77D4C7C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185B2996-B86F-A7E1-B5B2-C52BB946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36585ED-F35B-C6C4-7EFF-609266CCF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9188160B-3F49-0B43-B6BC-F281885CDF9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FB9044B4-850B-1C20-7DDA-0A0ACF0B7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B4BE549-415E-845F-084D-E735862BC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Οβάλ 1">
            <a:extLst>
              <a:ext uri="{FF2B5EF4-FFF2-40B4-BE49-F238E27FC236}">
                <a16:creationId xmlns:a16="http://schemas.microsoft.com/office/drawing/2014/main" id="{52B05BAD-C45E-3889-746B-CF902C70DFFE}"/>
              </a:ext>
            </a:extLst>
          </p:cNvPr>
          <p:cNvSpPr/>
          <p:nvPr/>
        </p:nvSpPr>
        <p:spPr>
          <a:xfrm>
            <a:off x="3608530" y="823640"/>
            <a:ext cx="4389120" cy="15641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Ιδιωτικό Δίκαιο</a:t>
            </a:r>
          </a:p>
        </p:txBody>
      </p:sp>
      <p:cxnSp>
        <p:nvCxnSpPr>
          <p:cNvPr id="5" name="Ευθύγραμμο βέλος σύνδεσης 4">
            <a:extLst>
              <a:ext uri="{FF2B5EF4-FFF2-40B4-BE49-F238E27FC236}">
                <a16:creationId xmlns:a16="http://schemas.microsoft.com/office/drawing/2014/main" id="{91D950A6-2BD3-4285-9D6E-E5DEA3974959}"/>
              </a:ext>
            </a:extLst>
          </p:cNvPr>
          <p:cNvCxnSpPr>
            <a:cxnSpLocks/>
          </p:cNvCxnSpPr>
          <p:nvPr/>
        </p:nvCxnSpPr>
        <p:spPr>
          <a:xfrm flipH="1">
            <a:off x="5863737" y="2387784"/>
            <a:ext cx="85184" cy="1225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F84B23A0-FD4A-78ED-5906-9EC2331D0E3B}"/>
              </a:ext>
            </a:extLst>
          </p:cNvPr>
          <p:cNvCxnSpPr>
            <a:cxnSpLocks/>
          </p:cNvCxnSpPr>
          <p:nvPr/>
        </p:nvCxnSpPr>
        <p:spPr>
          <a:xfrm flipH="1">
            <a:off x="2760848" y="1945380"/>
            <a:ext cx="1606714" cy="1270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Οβάλ 18">
            <a:extLst>
              <a:ext uri="{FF2B5EF4-FFF2-40B4-BE49-F238E27FC236}">
                <a16:creationId xmlns:a16="http://schemas.microsoft.com/office/drawing/2014/main" id="{C6DE9EA6-9D88-C13E-1C2C-CDFC9977EFFC}"/>
              </a:ext>
            </a:extLst>
          </p:cNvPr>
          <p:cNvSpPr/>
          <p:nvPr/>
        </p:nvSpPr>
        <p:spPr>
          <a:xfrm>
            <a:off x="1293604" y="3211424"/>
            <a:ext cx="2314926" cy="951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Αστικό Δίκαιο</a:t>
            </a:r>
          </a:p>
        </p:txBody>
      </p:sp>
      <p:sp>
        <p:nvSpPr>
          <p:cNvPr id="21" name="Οβάλ 20">
            <a:extLst>
              <a:ext uri="{FF2B5EF4-FFF2-40B4-BE49-F238E27FC236}">
                <a16:creationId xmlns:a16="http://schemas.microsoft.com/office/drawing/2014/main" id="{73D73380-0C3E-5F74-9607-51DA57B7624A}"/>
              </a:ext>
            </a:extLst>
          </p:cNvPr>
          <p:cNvSpPr/>
          <p:nvPr/>
        </p:nvSpPr>
        <p:spPr>
          <a:xfrm>
            <a:off x="4559939" y="3567456"/>
            <a:ext cx="2607597" cy="1143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Εμπορικό Δίκαιο</a:t>
            </a:r>
          </a:p>
        </p:txBody>
      </p:sp>
      <p:cxnSp>
        <p:nvCxnSpPr>
          <p:cNvPr id="4" name="Ευθύγραμμο βέλος σύνδεσης 3">
            <a:extLst>
              <a:ext uri="{FF2B5EF4-FFF2-40B4-BE49-F238E27FC236}">
                <a16:creationId xmlns:a16="http://schemas.microsoft.com/office/drawing/2014/main" id="{259C42F4-F2A1-2593-3A73-C5C5EF677FEB}"/>
              </a:ext>
            </a:extLst>
          </p:cNvPr>
          <p:cNvCxnSpPr>
            <a:cxnSpLocks/>
            <a:endCxn id="9" idx="0"/>
          </p:cNvCxnSpPr>
          <p:nvPr/>
        </p:nvCxnSpPr>
        <p:spPr>
          <a:xfrm>
            <a:off x="7541533" y="2046178"/>
            <a:ext cx="1303799" cy="11652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Οβάλ 8">
            <a:extLst>
              <a:ext uri="{FF2B5EF4-FFF2-40B4-BE49-F238E27FC236}">
                <a16:creationId xmlns:a16="http://schemas.microsoft.com/office/drawing/2014/main" id="{F924C862-4513-70DD-F0BD-707C6EDF4BA6}"/>
              </a:ext>
            </a:extLst>
          </p:cNvPr>
          <p:cNvSpPr/>
          <p:nvPr/>
        </p:nvSpPr>
        <p:spPr>
          <a:xfrm>
            <a:off x="7541533" y="3211424"/>
            <a:ext cx="2607597" cy="1143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Εργατικό Δίκαιο</a:t>
            </a:r>
          </a:p>
        </p:txBody>
      </p:sp>
    </p:spTree>
    <p:extLst>
      <p:ext uri="{BB962C8B-B14F-4D97-AF65-F5344CB8AC3E}">
        <p14:creationId xmlns:p14="http://schemas.microsoft.com/office/powerpoint/2010/main" val="337799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F4094D-FFBC-01DA-4971-0C3E6AEFCDC9}"/>
            </a:ext>
          </a:extLst>
        </p:cNvPr>
        <p:cNvGrpSpPr/>
        <p:nvPr/>
      </p:nvGrpSpPr>
      <p:grpSpPr>
        <a:xfrm>
          <a:off x="0" y="0"/>
          <a:ext cx="0" cy="0"/>
          <a:chOff x="0" y="0"/>
          <a:chExt cx="0" cy="0"/>
        </a:xfrm>
      </p:grpSpPr>
      <p:sp>
        <p:nvSpPr>
          <p:cNvPr id="35"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Πίνακας 5">
            <a:extLst>
              <a:ext uri="{FF2B5EF4-FFF2-40B4-BE49-F238E27FC236}">
                <a16:creationId xmlns:a16="http://schemas.microsoft.com/office/drawing/2014/main" id="{29525968-61D4-0693-F43D-995D1E835384}"/>
              </a:ext>
            </a:extLst>
          </p:cNvPr>
          <p:cNvGraphicFramePr>
            <a:graphicFrameLocks noGrp="1"/>
          </p:cNvGraphicFramePr>
          <p:nvPr>
            <p:extLst>
              <p:ext uri="{D42A27DB-BD31-4B8C-83A1-F6EECF244321}">
                <p14:modId xmlns:p14="http://schemas.microsoft.com/office/powerpoint/2010/main" val="1209808246"/>
              </p:ext>
            </p:extLst>
          </p:nvPr>
        </p:nvGraphicFramePr>
        <p:xfrm>
          <a:off x="643467" y="649077"/>
          <a:ext cx="10905068" cy="5559847"/>
        </p:xfrm>
        <a:graphic>
          <a:graphicData uri="http://schemas.openxmlformats.org/drawingml/2006/table">
            <a:tbl>
              <a:tblPr firstRow="1" bandRow="1">
                <a:tableStyleId>{5C22544A-7EE6-4342-B048-85BDC9FD1C3A}</a:tableStyleId>
              </a:tblPr>
              <a:tblGrid>
                <a:gridCol w="3206338">
                  <a:extLst>
                    <a:ext uri="{9D8B030D-6E8A-4147-A177-3AD203B41FA5}">
                      <a16:colId xmlns:a16="http://schemas.microsoft.com/office/drawing/2014/main" val="1510175653"/>
                    </a:ext>
                  </a:extLst>
                </a:gridCol>
                <a:gridCol w="3927437">
                  <a:extLst>
                    <a:ext uri="{9D8B030D-6E8A-4147-A177-3AD203B41FA5}">
                      <a16:colId xmlns:a16="http://schemas.microsoft.com/office/drawing/2014/main" val="3606226209"/>
                    </a:ext>
                  </a:extLst>
                </a:gridCol>
                <a:gridCol w="3771293">
                  <a:extLst>
                    <a:ext uri="{9D8B030D-6E8A-4147-A177-3AD203B41FA5}">
                      <a16:colId xmlns:a16="http://schemas.microsoft.com/office/drawing/2014/main" val="1689397733"/>
                    </a:ext>
                  </a:extLst>
                </a:gridCol>
              </a:tblGrid>
              <a:tr h="1700659">
                <a:tc>
                  <a:txBody>
                    <a:bodyPr/>
                    <a:lstStyle/>
                    <a:p>
                      <a:r>
                        <a:rPr lang="el-GR" sz="3200"/>
                        <a:t>Στοιχείο</a:t>
                      </a:r>
                    </a:p>
                  </a:txBody>
                  <a:tcPr marL="163525" marR="163525" marT="81762" marB="81762"/>
                </a:tc>
                <a:tc>
                  <a:txBody>
                    <a:bodyPr/>
                    <a:lstStyle/>
                    <a:p>
                      <a:pPr>
                        <a:buNone/>
                      </a:pPr>
                      <a:r>
                        <a:rPr lang="el-GR" sz="3200"/>
                        <a:t>Δημόσιο Δίκαιο</a:t>
                      </a:r>
                    </a:p>
                  </a:txBody>
                  <a:tcPr marL="163525" marR="163525" marT="81762" marB="8176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Ιδιωτικό Δίκαιο</a:t>
                      </a:r>
                    </a:p>
                    <a:p>
                      <a:endParaRPr lang="el-GR" sz="3200" dirty="0"/>
                    </a:p>
                  </a:txBody>
                  <a:tcPr marL="163525" marR="163525" marT="81762" marB="81762"/>
                </a:tc>
                <a:extLst>
                  <a:ext uri="{0D108BD9-81ED-4DB2-BD59-A6C34878D82A}">
                    <a16:rowId xmlns:a16="http://schemas.microsoft.com/office/drawing/2014/main" val="138921544"/>
                  </a:ext>
                </a:extLst>
              </a:tr>
              <a:tr h="1210084">
                <a:tc>
                  <a:txBody>
                    <a:bodyPr/>
                    <a:lstStyle/>
                    <a:p>
                      <a:r>
                        <a:rPr lang="el-GR" sz="3200"/>
                        <a:t>Υποκείμενα</a:t>
                      </a:r>
                    </a:p>
                  </a:txBody>
                  <a:tcPr marL="163525" marR="163525" marT="81762" marB="81762"/>
                </a:tc>
                <a:tc>
                  <a:txBody>
                    <a:bodyPr/>
                    <a:lstStyle/>
                    <a:p>
                      <a:pPr>
                        <a:buNone/>
                      </a:pPr>
                      <a:r>
                        <a:rPr lang="el-GR" sz="3200"/>
                        <a:t>Κράτος και πολίτες</a:t>
                      </a:r>
                    </a:p>
                  </a:txBody>
                  <a:tcPr marL="163525" marR="163525" marT="81762" marB="81762" anchor="ctr"/>
                </a:tc>
                <a:tc>
                  <a:txBody>
                    <a:bodyPr/>
                    <a:lstStyle/>
                    <a:p>
                      <a:pPr>
                        <a:buNone/>
                      </a:pPr>
                      <a:r>
                        <a:rPr lang="el-GR" sz="3200"/>
                        <a:t>Ιδιώτες μεταξύ τους</a:t>
                      </a:r>
                    </a:p>
                  </a:txBody>
                  <a:tcPr marL="163525" marR="163525" marT="81762" marB="81762" anchor="ctr"/>
                </a:tc>
                <a:extLst>
                  <a:ext uri="{0D108BD9-81ED-4DB2-BD59-A6C34878D82A}">
                    <a16:rowId xmlns:a16="http://schemas.microsoft.com/office/drawing/2014/main" val="4271036519"/>
                  </a:ext>
                </a:extLst>
              </a:tr>
              <a:tr h="719510">
                <a:tc>
                  <a:txBody>
                    <a:bodyPr/>
                    <a:lstStyle/>
                    <a:p>
                      <a:pPr>
                        <a:buNone/>
                      </a:pPr>
                      <a:r>
                        <a:rPr lang="el-GR" sz="3200"/>
                        <a:t>Θέση Κράτους</a:t>
                      </a:r>
                    </a:p>
                  </a:txBody>
                  <a:tcPr marL="163525" marR="163525" marT="81762" marB="81762" anchor="ctr"/>
                </a:tc>
                <a:tc>
                  <a:txBody>
                    <a:bodyPr/>
                    <a:lstStyle/>
                    <a:p>
                      <a:pPr>
                        <a:buNone/>
                      </a:pPr>
                      <a:r>
                        <a:rPr lang="el-GR" sz="3200"/>
                        <a:t>Υπερέχουσα</a:t>
                      </a:r>
                    </a:p>
                  </a:txBody>
                  <a:tcPr marL="163525" marR="163525" marT="81762" marB="81762" anchor="ctr"/>
                </a:tc>
                <a:tc>
                  <a:txBody>
                    <a:bodyPr/>
                    <a:lstStyle/>
                    <a:p>
                      <a:pPr>
                        <a:buNone/>
                      </a:pPr>
                      <a:r>
                        <a:rPr lang="el-GR" sz="3200"/>
                        <a:t>Ισότιμη</a:t>
                      </a:r>
                    </a:p>
                  </a:txBody>
                  <a:tcPr marL="163525" marR="163525" marT="81762" marB="81762" anchor="ctr"/>
                </a:tc>
                <a:extLst>
                  <a:ext uri="{0D108BD9-81ED-4DB2-BD59-A6C34878D82A}">
                    <a16:rowId xmlns:a16="http://schemas.microsoft.com/office/drawing/2014/main" val="591493204"/>
                  </a:ext>
                </a:extLst>
              </a:tr>
              <a:tr h="719510">
                <a:tc>
                  <a:txBody>
                    <a:bodyPr/>
                    <a:lstStyle/>
                    <a:p>
                      <a:pPr>
                        <a:buNone/>
                      </a:pPr>
                      <a:r>
                        <a:rPr lang="el-GR" sz="3200"/>
                        <a:t>Κανόνες</a:t>
                      </a:r>
                    </a:p>
                  </a:txBody>
                  <a:tcPr marL="163525" marR="163525" marT="81762" marB="81762" anchor="ctr"/>
                </a:tc>
                <a:tc>
                  <a:txBody>
                    <a:bodyPr/>
                    <a:lstStyle/>
                    <a:p>
                      <a:r>
                        <a:rPr lang="el-GR" sz="3200"/>
                        <a:t>Αναγκαστικοί</a:t>
                      </a:r>
                    </a:p>
                  </a:txBody>
                  <a:tcPr marL="163525" marR="163525" marT="81762" marB="81762"/>
                </a:tc>
                <a:tc>
                  <a:txBody>
                    <a:bodyPr/>
                    <a:lstStyle/>
                    <a:p>
                      <a:r>
                        <a:rPr lang="el-GR" sz="3200"/>
                        <a:t>Ενδοτικοί</a:t>
                      </a:r>
                    </a:p>
                  </a:txBody>
                  <a:tcPr marL="163525" marR="163525" marT="81762" marB="81762"/>
                </a:tc>
                <a:extLst>
                  <a:ext uri="{0D108BD9-81ED-4DB2-BD59-A6C34878D82A}">
                    <a16:rowId xmlns:a16="http://schemas.microsoft.com/office/drawing/2014/main" val="1990375428"/>
                  </a:ext>
                </a:extLst>
              </a:tr>
              <a:tr h="1210084">
                <a:tc>
                  <a:txBody>
                    <a:bodyPr/>
                    <a:lstStyle/>
                    <a:p>
                      <a:r>
                        <a:rPr lang="el-GR" sz="3200"/>
                        <a:t>Παραδείγματα</a:t>
                      </a:r>
                    </a:p>
                  </a:txBody>
                  <a:tcPr marL="163525" marR="163525" marT="81762" marB="81762"/>
                </a:tc>
                <a:tc>
                  <a:txBody>
                    <a:bodyPr/>
                    <a:lstStyle/>
                    <a:p>
                      <a:r>
                        <a:rPr lang="el-GR" sz="3200"/>
                        <a:t>Ποινικό, Διοικητικό</a:t>
                      </a:r>
                    </a:p>
                  </a:txBody>
                  <a:tcPr marL="163525" marR="163525" marT="81762" marB="817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3200" dirty="0"/>
                        <a:t>Αστικό, Εμπορικό</a:t>
                      </a:r>
                    </a:p>
                    <a:p>
                      <a:endParaRPr lang="el-GR" sz="3200" dirty="0"/>
                    </a:p>
                  </a:txBody>
                  <a:tcPr marL="163525" marR="163525" marT="81762" marB="81762"/>
                </a:tc>
                <a:extLst>
                  <a:ext uri="{0D108BD9-81ED-4DB2-BD59-A6C34878D82A}">
                    <a16:rowId xmlns:a16="http://schemas.microsoft.com/office/drawing/2014/main" val="3539238934"/>
                  </a:ext>
                </a:extLst>
              </a:tr>
            </a:tbl>
          </a:graphicData>
        </a:graphic>
      </p:graphicFrame>
    </p:spTree>
    <p:extLst>
      <p:ext uri="{BB962C8B-B14F-4D97-AF65-F5344CB8AC3E}">
        <p14:creationId xmlns:p14="http://schemas.microsoft.com/office/powerpoint/2010/main" val="2531185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89049F-31FA-AE08-41A9-11AB952838DD}"/>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6" name="TextBox 5">
            <a:extLst>
              <a:ext uri="{FF2B5EF4-FFF2-40B4-BE49-F238E27FC236}">
                <a16:creationId xmlns:a16="http://schemas.microsoft.com/office/drawing/2014/main" id="{9F9DC79A-3768-0E2C-4246-BE1A4CB69050}"/>
              </a:ext>
            </a:extLst>
          </p:cNvPr>
          <p:cNvSpPr txBox="1"/>
          <p:nvPr/>
        </p:nvSpPr>
        <p:spPr>
          <a:xfrm>
            <a:off x="841246" y="673770"/>
            <a:ext cx="3644489" cy="241448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5400" kern="1200">
                <a:solidFill>
                  <a:srgbClr val="FFFFFF"/>
                </a:solidFill>
                <a:latin typeface="+mj-lt"/>
                <a:ea typeface="+mj-ea"/>
                <a:cs typeface="+mj-cs"/>
              </a:rPr>
              <a:t>Case Study</a:t>
            </a:r>
          </a:p>
        </p:txBody>
      </p:sp>
      <p:sp>
        <p:nvSpPr>
          <p:cNvPr id="17" name="TextBox 16">
            <a:extLst>
              <a:ext uri="{FF2B5EF4-FFF2-40B4-BE49-F238E27FC236}">
                <a16:creationId xmlns:a16="http://schemas.microsoft.com/office/drawing/2014/main" id="{A09896A0-E10F-7106-0F4E-A5866D92794A}"/>
              </a:ext>
            </a:extLst>
          </p:cNvPr>
          <p:cNvSpPr txBox="1"/>
          <p:nvPr/>
        </p:nvSpPr>
        <p:spPr>
          <a:xfrm>
            <a:off x="6095999" y="882315"/>
            <a:ext cx="5254754" cy="5294647"/>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200"/>
              <a:t>Πάντως η θεία σας – επειδή σας αγαπάει πολύ- αποφασίζει να σας κάνει δωρεά αυτό το πανέμορφο σπίτι (δεν έχει ακόμη χαρακτηριστεί ως έργοτέχνης... ). Πηγαίνει στον φίλο της, τον γνωστό καθηγητή του Διοικητικού Δικαίου κ. Αντώνη Παππά για να τη συμβουλεύσει για το πώς πρέπει να γίνει η δωρεά για να γίνει νόμιμα. Όμως αυτός της λέει: «Εγώ δεν είμαι ειδικός. Θα πρέπει να πας σε έναν δικηγόρο που ειδικεύεται στο Αστικό Δίκαιο». Λέτε να το κάνει επειδή ξέρει ότι δεν θα πληρωθεί (μια και η συμβουλή θα είναι φιλική) ή έχει όντως δίκιο</a:t>
            </a:r>
          </a:p>
        </p:txBody>
      </p:sp>
    </p:spTree>
    <p:extLst>
      <p:ext uri="{BB962C8B-B14F-4D97-AF65-F5344CB8AC3E}">
        <p14:creationId xmlns:p14="http://schemas.microsoft.com/office/powerpoint/2010/main" val="228988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96034EC-DA04-C1D4-41D7-684E89E092D9}"/>
              </a:ext>
            </a:extLst>
          </p:cNvPr>
          <p:cNvPicPr>
            <a:picLocks noChangeAspect="1"/>
          </p:cNvPicPr>
          <p:nvPr/>
        </p:nvPicPr>
        <p:blipFill>
          <a:blip r:embed="rId2">
            <a:duotone>
              <a:schemeClr val="bg2">
                <a:shade val="45000"/>
                <a:satMod val="135000"/>
              </a:schemeClr>
              <a:prstClr val="white"/>
            </a:duotone>
          </a:blip>
          <a:srcRect t="15537" b="2046"/>
          <a:stretch>
            <a:fill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727F027-F9E0-9375-53C8-7C2041BE6718}"/>
              </a:ext>
            </a:extLst>
          </p:cNvPr>
          <p:cNvSpPr>
            <a:spLocks noGrp="1"/>
          </p:cNvSpPr>
          <p:nvPr>
            <p:ph type="title"/>
          </p:nvPr>
        </p:nvSpPr>
        <p:spPr>
          <a:xfrm>
            <a:off x="838200" y="365125"/>
            <a:ext cx="10515600" cy="1325563"/>
          </a:xfrm>
        </p:spPr>
        <p:txBody>
          <a:bodyPr>
            <a:normAutofit/>
          </a:bodyPr>
          <a:lstStyle/>
          <a:p>
            <a:r>
              <a:rPr lang="el-GR" dirty="0"/>
              <a:t>Συμπερασματικά Λοιπόν</a:t>
            </a:r>
          </a:p>
        </p:txBody>
      </p:sp>
      <p:graphicFrame>
        <p:nvGraphicFramePr>
          <p:cNvPr id="7" name="Rectangle 1">
            <a:extLst>
              <a:ext uri="{FF2B5EF4-FFF2-40B4-BE49-F238E27FC236}">
                <a16:creationId xmlns:a16="http://schemas.microsoft.com/office/drawing/2014/main" id="{CECC9237-E1D9-4E5B-082E-97B43FF7DB83}"/>
              </a:ext>
            </a:extLst>
          </p:cNvPr>
          <p:cNvGraphicFramePr>
            <a:graphicFrameLocks noGrp="1"/>
          </p:cNvGraphicFramePr>
          <p:nvPr>
            <p:ph idx="1"/>
            <p:extLst>
              <p:ext uri="{D42A27DB-BD31-4B8C-83A1-F6EECF244321}">
                <p14:modId xmlns:p14="http://schemas.microsoft.com/office/powerpoint/2010/main" val="39617935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486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Τίτλος 1">
            <a:extLst>
              <a:ext uri="{FF2B5EF4-FFF2-40B4-BE49-F238E27FC236}">
                <a16:creationId xmlns:a16="http://schemas.microsoft.com/office/drawing/2014/main" id="{3E9C70B5-3F8D-9C30-542C-A421B3B3B81B}"/>
              </a:ext>
            </a:extLst>
          </p:cNvPr>
          <p:cNvSpPr>
            <a:spLocks noGrp="1"/>
          </p:cNvSpPr>
          <p:nvPr>
            <p:ph type="title"/>
          </p:nvPr>
        </p:nvSpPr>
        <p:spPr>
          <a:xfrm>
            <a:off x="838199" y="26371"/>
            <a:ext cx="9796671" cy="1176264"/>
          </a:xfrm>
        </p:spPr>
        <p:txBody>
          <a:bodyPr vert="horz" lIns="91440" tIns="45720" rIns="91440" bIns="45720" rtlCol="0" anchor="b">
            <a:normAutofit/>
          </a:bodyPr>
          <a:lstStyle/>
          <a:p>
            <a:r>
              <a:rPr lang="el-GR" sz="7200" kern="1200" dirty="0">
                <a:solidFill>
                  <a:schemeClr val="bg1"/>
                </a:solidFill>
                <a:latin typeface="+mj-lt"/>
                <a:ea typeface="+mj-ea"/>
                <a:cs typeface="+mj-cs"/>
              </a:rPr>
              <a:t>Περίγραμμά μαθήματος </a:t>
            </a:r>
            <a:endParaRPr lang="en-US" sz="7200" kern="1200" dirty="0">
              <a:solidFill>
                <a:schemeClr val="bg1"/>
              </a:solidFill>
              <a:latin typeface="+mj-lt"/>
              <a:ea typeface="+mj-ea"/>
              <a:cs typeface="+mj-cs"/>
            </a:endParaRPr>
          </a:p>
        </p:txBody>
      </p:sp>
      <p:sp>
        <p:nvSpPr>
          <p:cNvPr id="7" name="TextBox 6" descr="Διάλεξη 1: Εισαγωγή στο Δίκαιο- Σκοπός και διακρίσεις Δημοσίου και Ιδιωτικού Δικαίου ">
            <a:extLst>
              <a:ext uri="{FF2B5EF4-FFF2-40B4-BE49-F238E27FC236}">
                <a16:creationId xmlns:a16="http://schemas.microsoft.com/office/drawing/2014/main" id="{CF8AA183-2227-9ACF-A114-9E5AB2C4B65C}"/>
              </a:ext>
            </a:extLst>
          </p:cNvPr>
          <p:cNvSpPr txBox="1"/>
          <p:nvPr/>
        </p:nvSpPr>
        <p:spPr>
          <a:xfrm>
            <a:off x="609600" y="1166842"/>
            <a:ext cx="5486400" cy="4524315"/>
          </a:xfrm>
          <a:prstGeom prst="rect">
            <a:avLst/>
          </a:prstGeom>
          <a:noFill/>
        </p:spPr>
        <p:txBody>
          <a:bodyPr wrap="square">
            <a:spAutoFit/>
          </a:bodyPr>
          <a:lstStyle/>
          <a:p>
            <a:pPr algn="just">
              <a:lnSpc>
                <a:spcPct val="107000"/>
              </a:lnSpc>
              <a:spcAft>
                <a:spcPts val="800"/>
              </a:spcAft>
              <a:buNone/>
            </a:pPr>
            <a:r>
              <a:rPr lang="el-GR" sz="2000" b="1"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Διάλεξη 1: Εισαγωγή στο Δίκαιο- Σκοπός και διακρίσεις Δημοσίου και Ιδιωτικού Δικαίου </a:t>
            </a:r>
          </a:p>
          <a:p>
            <a:pPr algn="just">
              <a:lnSpc>
                <a:spcPct val="107000"/>
              </a:lnSpc>
              <a:spcAft>
                <a:spcPts val="800"/>
              </a:spcAft>
            </a:pPr>
            <a:r>
              <a:rPr lang="el-GR" sz="2000" b="1" dirty="0">
                <a:solidFill>
                  <a:schemeClr val="bg1"/>
                </a:solidFill>
              </a:rPr>
              <a:t>Διάλεξη 2: Πηγές Δικαίου</a:t>
            </a:r>
            <a:r>
              <a:rPr lang="el-GR" sz="2000" dirty="0">
                <a:solidFill>
                  <a:schemeClr val="bg1"/>
                </a:solidFill>
              </a:rPr>
              <a:t> </a:t>
            </a:r>
          </a:p>
          <a:p>
            <a:pPr algn="just">
              <a:lnSpc>
                <a:spcPct val="107000"/>
              </a:lnSpc>
              <a:spcAft>
                <a:spcPts val="800"/>
              </a:spcAft>
            </a:pPr>
            <a:r>
              <a:rPr lang="el-GR" sz="2000" b="1" dirty="0">
                <a:solidFill>
                  <a:schemeClr val="bg1"/>
                </a:solidFill>
              </a:rPr>
              <a:t>Διάλεξη 3: Νομοθετική Διαδικασία και Ερμηνεία Δικαίου</a:t>
            </a:r>
            <a:endParaRPr lang="el-GR" sz="2000" dirty="0">
              <a:solidFill>
                <a:schemeClr val="bg1"/>
              </a:solidFill>
            </a:endParaRPr>
          </a:p>
          <a:p>
            <a:pPr algn="just">
              <a:lnSpc>
                <a:spcPct val="107000"/>
              </a:lnSpc>
              <a:spcAft>
                <a:spcPts val="800"/>
              </a:spcAft>
            </a:pPr>
            <a:r>
              <a:rPr lang="el-GR" sz="2000" b="1" dirty="0">
                <a:solidFill>
                  <a:schemeClr val="bg1"/>
                </a:solidFill>
              </a:rPr>
              <a:t>Διάλεξη 4: Φυσικά και Νομικά Πρόσωπα </a:t>
            </a:r>
          </a:p>
          <a:p>
            <a:pPr algn="just">
              <a:lnSpc>
                <a:spcPct val="107000"/>
              </a:lnSpc>
              <a:spcAft>
                <a:spcPts val="800"/>
              </a:spcAft>
            </a:pPr>
            <a:r>
              <a:rPr lang="el-GR" sz="2000" b="1" dirty="0">
                <a:solidFill>
                  <a:schemeClr val="bg1"/>
                </a:solidFill>
              </a:rPr>
              <a:t>Διάλεξη 5: Δικαιώματα και Δικαιοπραξίες </a:t>
            </a:r>
            <a:endParaRPr lang="el-GR" sz="2000" dirty="0">
              <a:solidFill>
                <a:schemeClr val="bg1"/>
              </a:solidFill>
            </a:endParaRPr>
          </a:p>
          <a:p>
            <a:pPr algn="just">
              <a:lnSpc>
                <a:spcPct val="107000"/>
              </a:lnSpc>
              <a:spcAft>
                <a:spcPts val="800"/>
              </a:spcAft>
            </a:pPr>
            <a:r>
              <a:rPr lang="el-GR" sz="2000" b="1" dirty="0">
                <a:solidFill>
                  <a:schemeClr val="bg1"/>
                </a:solidFill>
              </a:rPr>
              <a:t>Διάλεξη 6: Ενοχικό Δίκαιο Έννοια Ενοχής</a:t>
            </a:r>
            <a:endParaRPr lang="el-GR" sz="2000" dirty="0">
              <a:solidFill>
                <a:schemeClr val="bg1"/>
              </a:solidFill>
            </a:endParaRPr>
          </a:p>
          <a:p>
            <a:pPr algn="just">
              <a:lnSpc>
                <a:spcPct val="107000"/>
              </a:lnSpc>
              <a:spcAft>
                <a:spcPts val="800"/>
              </a:spcAft>
            </a:pPr>
            <a:r>
              <a:rPr lang="el-GR" sz="2000" b="1" dirty="0">
                <a:solidFill>
                  <a:schemeClr val="bg1"/>
                </a:solidFill>
              </a:rPr>
              <a:t>Διάλεξη 7: Ενοχικό Δίκαιο Απόσβεση </a:t>
            </a:r>
            <a:r>
              <a:rPr lang="el-GR" sz="2000" b="1" dirty="0"/>
              <a:t>Ενοχής </a:t>
            </a:r>
            <a:endParaRPr lang="el-GR" sz="2000" dirty="0"/>
          </a:p>
          <a:p>
            <a:pPr algn="just">
              <a:lnSpc>
                <a:spcPct val="107000"/>
              </a:lnSpc>
              <a:spcAft>
                <a:spcPts val="800"/>
              </a:spcAft>
            </a:pPr>
            <a:endParaRPr lang="el-GR" sz="2000" dirty="0">
              <a:solidFill>
                <a:schemeClr val="bg1"/>
              </a:solidFill>
            </a:endParaRPr>
          </a:p>
          <a:p>
            <a:pPr algn="just">
              <a:lnSpc>
                <a:spcPct val="107000"/>
              </a:lnSpc>
              <a:spcAft>
                <a:spcPts val="800"/>
              </a:spcAft>
              <a:buNone/>
            </a:pPr>
            <a:endParaRPr lang="el-GR"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descr="Διάλεξη 1: Εισαγωγή στο Δίκαιο- Σκοπός και διακρίσεις Δημοσίου και Ιδιωτικού Δικαίου ">
            <a:extLst>
              <a:ext uri="{FF2B5EF4-FFF2-40B4-BE49-F238E27FC236}">
                <a16:creationId xmlns:a16="http://schemas.microsoft.com/office/drawing/2014/main" id="{0BFA4A24-CBB3-9407-16DD-5CF5ECDD0801}"/>
              </a:ext>
            </a:extLst>
          </p:cNvPr>
          <p:cNvSpPr txBox="1"/>
          <p:nvPr/>
        </p:nvSpPr>
        <p:spPr>
          <a:xfrm>
            <a:off x="6096000" y="1118216"/>
            <a:ext cx="5486400" cy="4853636"/>
          </a:xfrm>
          <a:prstGeom prst="rect">
            <a:avLst/>
          </a:prstGeom>
          <a:noFill/>
        </p:spPr>
        <p:txBody>
          <a:bodyPr wrap="square">
            <a:spAutoFit/>
          </a:bodyPr>
          <a:lstStyle/>
          <a:p>
            <a:pPr algn="just">
              <a:lnSpc>
                <a:spcPct val="107000"/>
              </a:lnSpc>
              <a:spcAft>
                <a:spcPts val="800"/>
              </a:spcAft>
            </a:pPr>
            <a:r>
              <a:rPr lang="el-GR" sz="2000" b="1" dirty="0">
                <a:solidFill>
                  <a:schemeClr val="bg1"/>
                </a:solidFill>
                <a:latin typeface="Times New Roman" panose="02020603050405020304" pitchFamily="18" charset="0"/>
                <a:cs typeface="Times New Roman" panose="02020603050405020304" pitchFamily="18" charset="0"/>
              </a:rPr>
              <a:t>Διάλεξη 8 : Εμπράγματο Δίκαιο </a:t>
            </a:r>
          </a:p>
          <a:p>
            <a:pPr algn="just">
              <a:lnSpc>
                <a:spcPct val="107000"/>
              </a:lnSpc>
              <a:spcAft>
                <a:spcPts val="800"/>
              </a:spcAft>
            </a:pPr>
            <a:r>
              <a:rPr lang="el-GR" sz="2000" b="1" dirty="0">
                <a:solidFill>
                  <a:schemeClr val="bg1"/>
                </a:solidFill>
                <a:latin typeface="Times New Roman" panose="02020603050405020304" pitchFamily="18" charset="0"/>
                <a:cs typeface="Times New Roman" panose="02020603050405020304" pitchFamily="18" charset="0"/>
              </a:rPr>
              <a:t>Διάλεξη 9: Οικογενειακό και Κληρονομικό Δίκαιο </a:t>
            </a:r>
          </a:p>
          <a:p>
            <a:pPr algn="just">
              <a:lnSpc>
                <a:spcPct val="107000"/>
              </a:lnSpc>
              <a:spcAft>
                <a:spcPts val="800"/>
              </a:spcAft>
            </a:pPr>
            <a:r>
              <a:rPr lang="el-GR" sz="2000" b="1" dirty="0">
                <a:solidFill>
                  <a:schemeClr val="bg1"/>
                </a:solidFill>
                <a:latin typeface="Times New Roman" panose="02020603050405020304" pitchFamily="18" charset="0"/>
                <a:cs typeface="Times New Roman" panose="02020603050405020304" pitchFamily="18" charset="0"/>
              </a:rPr>
              <a:t>Διάλεξη 10: Έννοια Εμπόρου και Εμπορικές Πράξεις </a:t>
            </a:r>
          </a:p>
          <a:p>
            <a:pPr algn="just">
              <a:lnSpc>
                <a:spcPct val="107000"/>
              </a:lnSpc>
              <a:spcAft>
                <a:spcPts val="800"/>
              </a:spcAft>
            </a:pPr>
            <a:r>
              <a:rPr lang="el-GR" sz="2000" b="1" dirty="0">
                <a:solidFill>
                  <a:schemeClr val="bg1"/>
                </a:solidFill>
                <a:latin typeface="Times New Roman" panose="02020603050405020304" pitchFamily="18" charset="0"/>
                <a:cs typeface="Times New Roman" panose="02020603050405020304" pitchFamily="18" charset="0"/>
              </a:rPr>
              <a:t>Διάλεξη 11: Εμπορικά Βιβλία </a:t>
            </a:r>
          </a:p>
          <a:p>
            <a:pPr algn="just">
              <a:lnSpc>
                <a:spcPct val="107000"/>
              </a:lnSpc>
              <a:spcAft>
                <a:spcPts val="800"/>
              </a:spcAft>
            </a:pPr>
            <a:r>
              <a:rPr lang="el-GR" sz="2000" b="1" dirty="0">
                <a:solidFill>
                  <a:schemeClr val="bg1"/>
                </a:solidFill>
                <a:latin typeface="Times New Roman" panose="02020603050405020304" pitchFamily="18" charset="0"/>
                <a:cs typeface="Times New Roman" panose="02020603050405020304" pitchFamily="18" charset="0"/>
              </a:rPr>
              <a:t>Διάλεξη 12: Εταιρικό Δίκαιο</a:t>
            </a:r>
          </a:p>
          <a:p>
            <a:pPr algn="just">
              <a:lnSpc>
                <a:spcPct val="107000"/>
              </a:lnSpc>
              <a:spcAft>
                <a:spcPts val="800"/>
              </a:spcAft>
            </a:pPr>
            <a:r>
              <a:rPr lang="el-GR" sz="2000" b="1" dirty="0">
                <a:solidFill>
                  <a:schemeClr val="bg1"/>
                </a:solidFill>
                <a:latin typeface="Times New Roman" panose="02020603050405020304" pitchFamily="18" charset="0"/>
                <a:cs typeface="Times New Roman" panose="02020603050405020304" pitchFamily="18" charset="0"/>
              </a:rPr>
              <a:t>Διάλεξη 13: Πιστωτικοί Τίτλοι </a:t>
            </a:r>
          </a:p>
          <a:p>
            <a:pPr algn="just">
              <a:lnSpc>
                <a:spcPct val="107000"/>
              </a:lnSpc>
              <a:spcAft>
                <a:spcPts val="800"/>
              </a:spcAft>
            </a:pPr>
            <a:r>
              <a:rPr lang="el-GR" sz="2000" b="1" dirty="0">
                <a:solidFill>
                  <a:schemeClr val="bg1"/>
                </a:solidFill>
                <a:latin typeface="Times New Roman" panose="02020603050405020304" pitchFamily="18" charset="0"/>
                <a:cs typeface="Times New Roman" panose="02020603050405020304" pitchFamily="18" charset="0"/>
              </a:rPr>
              <a:t>Διάλεξη 14: Εμπορική και Βιομηχανική Ιδιοκτησία </a:t>
            </a:r>
          </a:p>
          <a:p>
            <a:pPr algn="just">
              <a:lnSpc>
                <a:spcPct val="107000"/>
              </a:lnSpc>
              <a:spcAft>
                <a:spcPts val="800"/>
              </a:spcAft>
            </a:pPr>
            <a:endParaRPr lang="el-GR" sz="2000" dirty="0">
              <a:solidFill>
                <a:schemeClr val="bg1"/>
              </a:solidFill>
            </a:endParaRPr>
          </a:p>
          <a:p>
            <a:pPr algn="just">
              <a:lnSpc>
                <a:spcPct val="107000"/>
              </a:lnSpc>
              <a:spcAft>
                <a:spcPts val="800"/>
              </a:spcAft>
              <a:buNone/>
            </a:pPr>
            <a:endParaRPr lang="el-GR" sz="2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18" name="Ευθεία γραμμή σύνδεσης 17">
            <a:extLst>
              <a:ext uri="{FF2B5EF4-FFF2-40B4-BE49-F238E27FC236}">
                <a16:creationId xmlns:a16="http://schemas.microsoft.com/office/drawing/2014/main" id="{1CAF79B6-6E10-3663-7B2F-5367FB2EAE88}"/>
              </a:ext>
            </a:extLst>
          </p:cNvPr>
          <p:cNvCxnSpPr/>
          <p:nvPr/>
        </p:nvCxnSpPr>
        <p:spPr>
          <a:xfrm>
            <a:off x="6096000" y="1189989"/>
            <a:ext cx="0" cy="407986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6097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A0EA1F-384C-E533-0DC3-EEA4AF99DFA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F30FF9D-1CFB-EDBF-33CE-6FB56A51A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303ABF5-2678-FE36-3BEC-39C19331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F16E9442-CB62-0797-27CA-C573ACF194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BC2D634A-C6C1-3C14-433A-4B97C558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C8DF0D2-6D06-3B58-E2F4-C46994911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C040B946-EC0E-DBA1-052C-389955961B9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F03AD0B0-B1A1-34C2-0AF4-8E50669E6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57D4424-C777-F5B5-3C56-55CB88B9B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Τίτλος 3">
            <a:extLst>
              <a:ext uri="{FF2B5EF4-FFF2-40B4-BE49-F238E27FC236}">
                <a16:creationId xmlns:a16="http://schemas.microsoft.com/office/drawing/2014/main" id="{5B58A79B-1211-EE2C-EA14-CF7D22FFC312}"/>
              </a:ext>
            </a:extLst>
          </p:cNvPr>
          <p:cNvSpPr>
            <a:spLocks noGrp="1"/>
          </p:cNvSpPr>
          <p:nvPr>
            <p:ph type="title"/>
          </p:nvPr>
        </p:nvSpPr>
        <p:spPr/>
        <p:txBody>
          <a:bodyPr>
            <a:normAutofit fontScale="90000"/>
          </a:bodyPr>
          <a:lstStyle/>
          <a:p>
            <a:r>
              <a:rPr lang="el-GR" b="1"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Διάλεξη 1: Εισαγωγή στο Δίκαιο- Σκοπός και διακρίσεις Δημοσίου και Ιδιωτικού Δικαίου </a:t>
            </a:r>
            <a:br>
              <a:rPr lang="el-GR" b="1"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br>
            <a:endParaRPr lang="el-GR" dirty="0"/>
          </a:p>
        </p:txBody>
      </p:sp>
      <p:sp>
        <p:nvSpPr>
          <p:cNvPr id="5" name="TextBox 4">
            <a:extLst>
              <a:ext uri="{FF2B5EF4-FFF2-40B4-BE49-F238E27FC236}">
                <a16:creationId xmlns:a16="http://schemas.microsoft.com/office/drawing/2014/main" id="{2041A87D-F025-60FC-6785-75229EE54182}"/>
              </a:ext>
            </a:extLst>
          </p:cNvPr>
          <p:cNvSpPr txBox="1"/>
          <p:nvPr/>
        </p:nvSpPr>
        <p:spPr>
          <a:xfrm>
            <a:off x="1165412" y="1939351"/>
            <a:ext cx="9350188" cy="2862322"/>
          </a:xfrm>
          <a:prstGeom prst="rect">
            <a:avLst/>
          </a:prstGeom>
          <a:noFill/>
        </p:spPr>
        <p:txBody>
          <a:bodyPr wrap="square" rtlCol="0">
            <a:spAutoFit/>
          </a:bodyPr>
          <a:lstStyle/>
          <a:p>
            <a:pPr marL="571500" indent="-571500">
              <a:buFont typeface="Arial" panose="020B0604020202020204" pitchFamily="34" charset="0"/>
              <a:buChar char="•"/>
            </a:pPr>
            <a:r>
              <a:rPr lang="el-GR" sz="3600" dirty="0">
                <a:solidFill>
                  <a:schemeClr val="bg1"/>
                </a:solidFill>
              </a:rPr>
              <a:t>Τι είναι το Δίκαιο </a:t>
            </a:r>
          </a:p>
          <a:p>
            <a:pPr marL="571500" indent="-571500">
              <a:buFont typeface="Arial" panose="020B0604020202020204" pitchFamily="34" charset="0"/>
              <a:buChar char="•"/>
            </a:pPr>
            <a:r>
              <a:rPr lang="el-GR" sz="3600" dirty="0">
                <a:solidFill>
                  <a:schemeClr val="bg1"/>
                </a:solidFill>
              </a:rPr>
              <a:t>Σκοπός του Δικαίου</a:t>
            </a:r>
          </a:p>
          <a:p>
            <a:pPr marL="571500" indent="-571500">
              <a:buFont typeface="Arial" panose="020B0604020202020204" pitchFamily="34" charset="0"/>
              <a:buChar char="•"/>
            </a:pPr>
            <a:r>
              <a:rPr lang="el-GR" sz="3600" dirty="0">
                <a:solidFill>
                  <a:schemeClr val="bg1"/>
                </a:solidFill>
              </a:rPr>
              <a:t>Διακρίσεις του Δικαίου</a:t>
            </a:r>
          </a:p>
          <a:p>
            <a:pPr marL="571500" indent="-571500">
              <a:buFont typeface="Arial" panose="020B0604020202020204" pitchFamily="34" charset="0"/>
              <a:buChar char="•"/>
            </a:pPr>
            <a:r>
              <a:rPr lang="el-GR" sz="3600" dirty="0">
                <a:solidFill>
                  <a:schemeClr val="bg1"/>
                </a:solidFill>
              </a:rPr>
              <a:t>Δημόσιο Δίκαιο</a:t>
            </a:r>
          </a:p>
          <a:p>
            <a:pPr marL="571500" indent="-571500">
              <a:buFont typeface="Arial" panose="020B0604020202020204" pitchFamily="34" charset="0"/>
              <a:buChar char="•"/>
            </a:pPr>
            <a:r>
              <a:rPr lang="el-GR" sz="3600" dirty="0">
                <a:solidFill>
                  <a:schemeClr val="bg1"/>
                </a:solidFill>
              </a:rPr>
              <a:t>Ιδιωτικό Δίκαιο</a:t>
            </a:r>
            <a:endParaRPr lang="el-GR" sz="3600" b="1" dirty="0">
              <a:solidFill>
                <a:schemeClr val="bg1"/>
              </a:solidFill>
            </a:endParaRPr>
          </a:p>
        </p:txBody>
      </p:sp>
    </p:spTree>
    <p:extLst>
      <p:ext uri="{BB962C8B-B14F-4D97-AF65-F5344CB8AC3E}">
        <p14:creationId xmlns:p14="http://schemas.microsoft.com/office/powerpoint/2010/main" val="14400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8C7796-F842-B2CB-D690-5C94C3E3CAA1}"/>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0A02F56C-9FCC-E70E-6414-A783ACB492A1}"/>
              </a:ext>
            </a:extLst>
          </p:cNvPr>
          <p:cNvSpPr>
            <a:spLocks noGrp="1"/>
          </p:cNvSpPr>
          <p:nvPr>
            <p:ph type="title"/>
          </p:nvPr>
        </p:nvSpPr>
        <p:spPr>
          <a:xfrm>
            <a:off x="5232400" y="1641752"/>
            <a:ext cx="6140449" cy="1323439"/>
          </a:xfrm>
        </p:spPr>
        <p:txBody>
          <a:bodyPr vert="horz" lIns="91440" tIns="45720" rIns="91440" bIns="45720" rtlCol="0" anchor="t">
            <a:normAutofit/>
          </a:bodyPr>
          <a:lstStyle/>
          <a:p>
            <a:r>
              <a:rPr lang="en-US" sz="4000" dirty="0" err="1">
                <a:solidFill>
                  <a:schemeClr val="bg1"/>
                </a:solidFill>
              </a:rPr>
              <a:t>Τι</a:t>
            </a:r>
            <a:r>
              <a:rPr lang="en-US" sz="4000" dirty="0">
                <a:solidFill>
                  <a:schemeClr val="bg1"/>
                </a:solidFill>
              </a:rPr>
              <a:t> </a:t>
            </a:r>
            <a:r>
              <a:rPr lang="en-US" sz="4000" dirty="0" err="1">
                <a:solidFill>
                  <a:schemeClr val="bg1"/>
                </a:solidFill>
              </a:rPr>
              <a:t>είν</a:t>
            </a:r>
            <a:r>
              <a:rPr lang="en-US" sz="4000" dirty="0">
                <a:solidFill>
                  <a:schemeClr val="bg1"/>
                </a:solidFill>
              </a:rPr>
              <a:t>αι το Δίκαιο; </a:t>
            </a:r>
            <a:br>
              <a:rPr lang="en-US" sz="4000" dirty="0">
                <a:solidFill>
                  <a:schemeClr val="bg1"/>
                </a:solidFill>
              </a:rPr>
            </a:br>
            <a:endParaRPr lang="en-US" sz="4000" dirty="0">
              <a:solidFill>
                <a:schemeClr val="bg1"/>
              </a:solidFill>
            </a:endParaRPr>
          </a:p>
        </p:txBody>
      </p:sp>
      <p:pic>
        <p:nvPicPr>
          <p:cNvPr id="1026" name="Picture 2" descr="Πλάτων - Βικιπαίδεια">
            <a:extLst>
              <a:ext uri="{FF2B5EF4-FFF2-40B4-BE49-F238E27FC236}">
                <a16:creationId xmlns:a16="http://schemas.microsoft.com/office/drawing/2014/main" id="{3187F6B4-F7F8-D5E6-6A8B-5D3CF72DE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80"/>
          <a:stretch>
            <a:fillRect/>
          </a:stretch>
        </p:blipFill>
        <p:spPr bwMode="auto">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034" name="Freeform: Shape 1033">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F4F0C140-C031-CC28-28B3-83BC5B8BE2B7}"/>
              </a:ext>
            </a:extLst>
          </p:cNvPr>
          <p:cNvSpPr txBox="1"/>
          <p:nvPr/>
        </p:nvSpPr>
        <p:spPr>
          <a:xfrm>
            <a:off x="5232401" y="3146400"/>
            <a:ext cx="6140449" cy="2682000"/>
          </a:xfrm>
          <a:prstGeom prst="rect">
            <a:avLst/>
          </a:prstGeo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400" b="1" i="0">
                <a:solidFill>
                  <a:schemeClr val="bg1">
                    <a:alpha val="80000"/>
                  </a:schemeClr>
                </a:solidFill>
                <a:effectLst/>
              </a:rPr>
              <a:t>Το δίκαιον ουκ άλλο τι ή του κρείττονος ξυμφέρον.</a:t>
            </a:r>
            <a:endParaRPr lang="en-US" sz="2400">
              <a:solidFill>
                <a:schemeClr val="bg1">
                  <a:alpha val="80000"/>
                </a:schemeClr>
              </a:solidFill>
            </a:endParaRPr>
          </a:p>
          <a:p>
            <a:pPr indent="-228600" defTabSz="914400">
              <a:lnSpc>
                <a:spcPct val="90000"/>
              </a:lnSpc>
              <a:spcBef>
                <a:spcPts val="525"/>
              </a:spcBef>
              <a:spcAft>
                <a:spcPts val="525"/>
              </a:spcAft>
              <a:buFont typeface="Arial" panose="020B0604020202020204" pitchFamily="34" charset="0"/>
              <a:buChar char="•"/>
            </a:pPr>
            <a:r>
              <a:rPr lang="en-US" sz="2400" b="0" i="0">
                <a:solidFill>
                  <a:schemeClr val="bg1">
                    <a:alpha val="80000"/>
                  </a:schemeClr>
                </a:solidFill>
                <a:effectLst/>
              </a:rPr>
              <a:t>Το δίκαιο δεν είναι τίποτε άλλο παρά το συμφέρον του ισχυρού.</a:t>
            </a:r>
          </a:p>
          <a:p>
            <a:pPr indent="-228600" defTabSz="914400">
              <a:lnSpc>
                <a:spcPct val="90000"/>
              </a:lnSpc>
              <a:spcBef>
                <a:spcPts val="600"/>
              </a:spcBef>
              <a:spcAft>
                <a:spcPts val="600"/>
              </a:spcAft>
              <a:buFont typeface="Arial" panose="020B0604020202020204" pitchFamily="34" charset="0"/>
              <a:buChar char="•"/>
            </a:pPr>
            <a:r>
              <a:rPr lang="en-US" sz="2400" b="1" i="0" u="none" strike="noStrike">
                <a:solidFill>
                  <a:schemeClr val="bg1">
                    <a:alpha val="80000"/>
                  </a:schemeClr>
                </a:solidFill>
                <a:effectLst/>
                <a:hlinkClick r:id="rId4">
                  <a:extLst>
                    <a:ext uri="{A12FA001-AC4F-418D-AE19-62706E023703}">
                      <ahyp:hlinkClr xmlns:ahyp="http://schemas.microsoft.com/office/drawing/2018/hyperlinkcolor" val="tx"/>
                    </a:ext>
                  </a:extLst>
                </a:hlinkClick>
              </a:rPr>
              <a:t>Πλάτων </a:t>
            </a:r>
            <a:r>
              <a:rPr lang="en-US" sz="2400" b="0" i="0" u="none" strike="noStrike">
                <a:solidFill>
                  <a:schemeClr val="bg1">
                    <a:alpha val="80000"/>
                  </a:schemeClr>
                </a:solidFill>
                <a:effectLst/>
                <a:hlinkClick r:id="rId4">
                  <a:extLst>
                    <a:ext uri="{A12FA001-AC4F-418D-AE19-62706E023703}">
                      <ahyp:hlinkClr xmlns:ahyp="http://schemas.microsoft.com/office/drawing/2018/hyperlinkcolor" val="tx"/>
                    </a:ext>
                  </a:extLst>
                </a:hlinkClick>
              </a:rPr>
              <a:t>–  Αρχαίος Έλληνας φιλόσοφος  (427-347 π.Χ.)</a:t>
            </a:r>
            <a:endParaRPr lang="en-US" sz="2400" b="1" i="0">
              <a:solidFill>
                <a:schemeClr val="bg1">
                  <a:alpha val="80000"/>
                </a:schemeClr>
              </a:solidFill>
              <a:effectLst/>
            </a:endParaRPr>
          </a:p>
        </p:txBody>
      </p:sp>
    </p:spTree>
    <p:extLst>
      <p:ext uri="{BB962C8B-B14F-4D97-AF65-F5344CB8AC3E}">
        <p14:creationId xmlns:p14="http://schemas.microsoft.com/office/powerpoint/2010/main" val="111876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B5C3F4-28F5-5E00-561D-A8D5FD3F90CB}"/>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Η κοινωνία ως διαμορφωτής της προσωπικότητας και της ταυτότητάς μας.">
            <a:extLst>
              <a:ext uri="{FF2B5EF4-FFF2-40B4-BE49-F238E27FC236}">
                <a16:creationId xmlns:a16="http://schemas.microsoft.com/office/drawing/2014/main" id="{5B8C7DD5-DEDA-E430-DDCA-F9633B9A5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630" b="5034"/>
          <a:stretch>
            <a:fillRect/>
          </a:stretch>
        </p:blipFill>
        <p:spPr bwMode="auto">
          <a:xfrm>
            <a:off x="20" y="10"/>
            <a:ext cx="12191980" cy="603884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057"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59" name="Group 2058">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060" name="Freeform: Shape 2059">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3">
            <a:extLst>
              <a:ext uri="{FF2B5EF4-FFF2-40B4-BE49-F238E27FC236}">
                <a16:creationId xmlns:a16="http://schemas.microsoft.com/office/drawing/2014/main" id="{0F07DFB4-454C-47A4-69CD-710A5FE83688}"/>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7200">
                <a:ln w="22225">
                  <a:solidFill>
                    <a:schemeClr val="tx1"/>
                  </a:solidFill>
                  <a:miter lim="800000"/>
                </a:ln>
                <a:solidFill>
                  <a:srgbClr val="FFFFFF"/>
                </a:solidFill>
              </a:rPr>
              <a:t>Τι είναι το Δίκαιο; </a:t>
            </a:r>
            <a:br>
              <a:rPr lang="en-US" sz="7200">
                <a:ln w="22225">
                  <a:solidFill>
                    <a:schemeClr val="tx1"/>
                  </a:solidFill>
                  <a:miter lim="800000"/>
                </a:ln>
                <a:solidFill>
                  <a:srgbClr val="FFFFFF"/>
                </a:solidFill>
              </a:rPr>
            </a:br>
            <a:endParaRPr lang="en-US" sz="7200">
              <a:ln w="22225">
                <a:solidFill>
                  <a:schemeClr val="tx1"/>
                </a:solidFill>
                <a:miter lim="800000"/>
              </a:ln>
              <a:solidFill>
                <a:srgbClr val="FFFFFF"/>
              </a:solidFill>
            </a:endParaRPr>
          </a:p>
        </p:txBody>
      </p:sp>
      <p:sp>
        <p:nvSpPr>
          <p:cNvPr id="5" name="TextBox 4">
            <a:extLst>
              <a:ext uri="{FF2B5EF4-FFF2-40B4-BE49-F238E27FC236}">
                <a16:creationId xmlns:a16="http://schemas.microsoft.com/office/drawing/2014/main" id="{CB677D93-BEEC-5284-8350-A11D38DBD9EA}"/>
              </a:ext>
            </a:extLst>
          </p:cNvPr>
          <p:cNvSpPr txBox="1"/>
          <p:nvPr/>
        </p:nvSpPr>
        <p:spPr>
          <a:xfrm>
            <a:off x="0" y="4549666"/>
            <a:ext cx="8910918" cy="369332"/>
          </a:xfrm>
          <a:prstGeom prst="rect">
            <a:avLst/>
          </a:prstGeom>
          <a:noFill/>
        </p:spPr>
        <p:txBody>
          <a:bodyPr wrap="square" rtlCol="0">
            <a:spAutoFit/>
          </a:bodyPr>
          <a:lstStyle/>
          <a:p>
            <a:r>
              <a:rPr lang="el-GR" dirty="0"/>
              <a:t>Το Δίκαιο είναι ένα σύστημα κανόνων που στοχεύει στην οργάνωση </a:t>
            </a:r>
            <a:r>
              <a:rPr lang="el-GR" dirty="0" err="1"/>
              <a:t>τηςζωής</a:t>
            </a:r>
            <a:r>
              <a:rPr lang="el-GR" dirty="0"/>
              <a:t> εν κοινωνία</a:t>
            </a:r>
          </a:p>
        </p:txBody>
      </p:sp>
    </p:spTree>
    <p:extLst>
      <p:ext uri="{BB962C8B-B14F-4D97-AF65-F5344CB8AC3E}">
        <p14:creationId xmlns:p14="http://schemas.microsoft.com/office/powerpoint/2010/main" val="109624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BCA83A-D7F7-A3DB-0209-296240CD9862}"/>
            </a:ext>
          </a:extLst>
        </p:cNvPr>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B7B42F36-B3C1-4247-AF36-090F0134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FEF131A2-E574-4D95-A322-C5FF0B64E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rgbClr val="000000"/>
                </a:solidFill>
                <a:latin typeface="Times-Roman"/>
              </a:rPr>
              <a:t>FamilyID=Office_ArchiveTorn</a:t>
            </a:r>
            <a:endParaRPr lang="en-US" dirty="0"/>
          </a:p>
        </p:txBody>
      </p:sp>
      <p:sp>
        <p:nvSpPr>
          <p:cNvPr id="4" name="Τίτλος 3">
            <a:extLst>
              <a:ext uri="{FF2B5EF4-FFF2-40B4-BE49-F238E27FC236}">
                <a16:creationId xmlns:a16="http://schemas.microsoft.com/office/drawing/2014/main" id="{23ABDF7E-A723-A4A0-1EC0-7AC0257E10D1}"/>
              </a:ext>
            </a:extLst>
          </p:cNvPr>
          <p:cNvSpPr>
            <a:spLocks noGrp="1"/>
          </p:cNvSpPr>
          <p:nvPr>
            <p:ph type="title"/>
          </p:nvPr>
        </p:nvSpPr>
        <p:spPr>
          <a:xfrm>
            <a:off x="1132361" y="4748796"/>
            <a:ext cx="8804444" cy="1004048"/>
          </a:xfrm>
        </p:spPr>
        <p:txBody>
          <a:bodyPr vert="horz" lIns="91440" tIns="45720" rIns="91440" bIns="45720" rtlCol="0" anchor="b">
            <a:normAutofit/>
          </a:bodyPr>
          <a:lstStyle/>
          <a:p>
            <a:r>
              <a:rPr lang="en-US" sz="3600" kern="1200">
                <a:solidFill>
                  <a:schemeClr val="tx1">
                    <a:lumMod val="85000"/>
                    <a:lumOff val="15000"/>
                  </a:schemeClr>
                </a:solidFill>
                <a:latin typeface="+mj-lt"/>
                <a:ea typeface="+mj-ea"/>
                <a:cs typeface="+mj-cs"/>
              </a:rPr>
              <a:t>Ζήτημα Νομιμοποίησης </a:t>
            </a:r>
          </a:p>
        </p:txBody>
      </p:sp>
      <p:pic>
        <p:nvPicPr>
          <p:cNvPr id="3078" name="Picture 6" descr="Φωτογραφίες από τα δύο μεγάλα συλλαλητήρια της Αθήνας για τη Μακεδονία -  Newsbeast">
            <a:extLst>
              <a:ext uri="{FF2B5EF4-FFF2-40B4-BE49-F238E27FC236}">
                <a16:creationId xmlns:a16="http://schemas.microsoft.com/office/drawing/2014/main" id="{C7421C20-B9CB-969F-4695-1A1DC8261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986" r="12274" b="-3"/>
          <a:stretch>
            <a:fillRect/>
          </a:stretch>
        </p:blipFill>
        <p:spPr bwMode="auto">
          <a:xfrm>
            <a:off x="4038601" y="10"/>
            <a:ext cx="4079551" cy="5121732"/>
          </a:xfrm>
          <a:custGeom>
            <a:avLst/>
            <a:gdLst/>
            <a:ahLst/>
            <a:cxnLst/>
            <a:rect l="l" t="t" r="r" b="b"/>
            <a:pathLst>
              <a:path w="4079551" h="5121742">
                <a:moveTo>
                  <a:pt x="0" y="0"/>
                </a:moveTo>
                <a:lnTo>
                  <a:pt x="1995194" y="0"/>
                </a:lnTo>
                <a:lnTo>
                  <a:pt x="2066032" y="17448"/>
                </a:lnTo>
                <a:cubicBezTo>
                  <a:pt x="2128997" y="23966"/>
                  <a:pt x="2110147" y="27214"/>
                  <a:pt x="2159511" y="26888"/>
                </a:cubicBezTo>
                <a:cubicBezTo>
                  <a:pt x="2164432" y="26525"/>
                  <a:pt x="2173850" y="35708"/>
                  <a:pt x="2192911" y="33431"/>
                </a:cubicBezTo>
                <a:cubicBezTo>
                  <a:pt x="2223081" y="37362"/>
                  <a:pt x="2206425" y="48416"/>
                  <a:pt x="2245068" y="52056"/>
                </a:cubicBezTo>
                <a:cubicBezTo>
                  <a:pt x="2241495" y="55478"/>
                  <a:pt x="2279354" y="53783"/>
                  <a:pt x="2283002" y="65933"/>
                </a:cubicBezTo>
                <a:cubicBezTo>
                  <a:pt x="2299420" y="69803"/>
                  <a:pt x="2324641" y="73066"/>
                  <a:pt x="2343575" y="75274"/>
                </a:cubicBezTo>
                <a:cubicBezTo>
                  <a:pt x="2371943" y="81224"/>
                  <a:pt x="2386065" y="87641"/>
                  <a:pt x="2390257" y="91880"/>
                </a:cubicBezTo>
                <a:cubicBezTo>
                  <a:pt x="2418657" y="98611"/>
                  <a:pt x="2415586" y="99822"/>
                  <a:pt x="2452878" y="114104"/>
                </a:cubicBezTo>
                <a:cubicBezTo>
                  <a:pt x="2474763" y="108974"/>
                  <a:pt x="2493568" y="120070"/>
                  <a:pt x="2502728" y="130204"/>
                </a:cubicBezTo>
                <a:cubicBezTo>
                  <a:pt x="2527501" y="139804"/>
                  <a:pt x="2581310" y="162727"/>
                  <a:pt x="2616700" y="165762"/>
                </a:cubicBezTo>
                <a:cubicBezTo>
                  <a:pt x="2670822" y="165032"/>
                  <a:pt x="2655678" y="176304"/>
                  <a:pt x="2679757" y="184874"/>
                </a:cubicBezTo>
                <a:cubicBezTo>
                  <a:pt x="2698501" y="195527"/>
                  <a:pt x="2695893" y="186329"/>
                  <a:pt x="2715454" y="199796"/>
                </a:cubicBezTo>
                <a:lnTo>
                  <a:pt x="2751684" y="215417"/>
                </a:lnTo>
                <a:lnTo>
                  <a:pt x="2795379" y="239878"/>
                </a:lnTo>
                <a:lnTo>
                  <a:pt x="2805381" y="246602"/>
                </a:lnTo>
                <a:cubicBezTo>
                  <a:pt x="2810511" y="246626"/>
                  <a:pt x="2813766" y="247045"/>
                  <a:pt x="2815845" y="247782"/>
                </a:cubicBezTo>
                <a:cubicBezTo>
                  <a:pt x="2815896" y="247881"/>
                  <a:pt x="2815949" y="247980"/>
                  <a:pt x="2816000" y="248079"/>
                </a:cubicBezTo>
                <a:lnTo>
                  <a:pt x="2830764" y="251040"/>
                </a:lnTo>
                <a:cubicBezTo>
                  <a:pt x="2847879" y="251404"/>
                  <a:pt x="2882218" y="277370"/>
                  <a:pt x="2898472" y="276678"/>
                </a:cubicBezTo>
                <a:cubicBezTo>
                  <a:pt x="2905647" y="293133"/>
                  <a:pt x="2902453" y="265766"/>
                  <a:pt x="2929804" y="280704"/>
                </a:cubicBezTo>
                <a:cubicBezTo>
                  <a:pt x="2941996" y="282696"/>
                  <a:pt x="2947122" y="284716"/>
                  <a:pt x="2957338" y="286247"/>
                </a:cubicBezTo>
                <a:cubicBezTo>
                  <a:pt x="2957479" y="286667"/>
                  <a:pt x="2990960" y="289467"/>
                  <a:pt x="2991101" y="289887"/>
                </a:cubicBezTo>
                <a:lnTo>
                  <a:pt x="3015504" y="293980"/>
                </a:lnTo>
                <a:lnTo>
                  <a:pt x="3021078" y="296051"/>
                </a:lnTo>
                <a:lnTo>
                  <a:pt x="3053567" y="292851"/>
                </a:lnTo>
                <a:lnTo>
                  <a:pt x="3069787" y="292672"/>
                </a:lnTo>
                <a:lnTo>
                  <a:pt x="3075539" y="289579"/>
                </a:lnTo>
                <a:cubicBezTo>
                  <a:pt x="3081105" y="287930"/>
                  <a:pt x="3088240" y="287741"/>
                  <a:pt x="3098888" y="290860"/>
                </a:cubicBezTo>
                <a:lnTo>
                  <a:pt x="3101129" y="292153"/>
                </a:lnTo>
                <a:lnTo>
                  <a:pt x="3133932" y="286561"/>
                </a:lnTo>
                <a:cubicBezTo>
                  <a:pt x="3140944" y="284784"/>
                  <a:pt x="3168952" y="294171"/>
                  <a:pt x="3174858" y="290616"/>
                </a:cubicBezTo>
                <a:cubicBezTo>
                  <a:pt x="3230764" y="295457"/>
                  <a:pt x="3264969" y="278925"/>
                  <a:pt x="3333227" y="290351"/>
                </a:cubicBezTo>
                <a:cubicBezTo>
                  <a:pt x="3378919" y="294938"/>
                  <a:pt x="3404596" y="294841"/>
                  <a:pt x="3434083" y="298450"/>
                </a:cubicBezTo>
                <a:cubicBezTo>
                  <a:pt x="3463570" y="302059"/>
                  <a:pt x="3491152" y="308462"/>
                  <a:pt x="3510149" y="312007"/>
                </a:cubicBezTo>
                <a:cubicBezTo>
                  <a:pt x="3529146" y="315552"/>
                  <a:pt x="3524019" y="317217"/>
                  <a:pt x="3548064" y="319723"/>
                </a:cubicBezTo>
                <a:cubicBezTo>
                  <a:pt x="3572109" y="322229"/>
                  <a:pt x="3631075" y="320322"/>
                  <a:pt x="3654421" y="327043"/>
                </a:cubicBezTo>
                <a:cubicBezTo>
                  <a:pt x="3679638" y="326359"/>
                  <a:pt x="3682937" y="337391"/>
                  <a:pt x="3696714" y="336075"/>
                </a:cubicBezTo>
                <a:cubicBezTo>
                  <a:pt x="3767949" y="352546"/>
                  <a:pt x="3827292" y="349618"/>
                  <a:pt x="3913983" y="346950"/>
                </a:cubicBezTo>
                <a:cubicBezTo>
                  <a:pt x="3971130" y="351831"/>
                  <a:pt x="3970098" y="354607"/>
                  <a:pt x="3995145" y="357420"/>
                </a:cubicBezTo>
                <a:cubicBezTo>
                  <a:pt x="4002790" y="360247"/>
                  <a:pt x="4006581" y="350414"/>
                  <a:pt x="4013468" y="354306"/>
                </a:cubicBezTo>
                <a:lnTo>
                  <a:pt x="4048834" y="359505"/>
                </a:lnTo>
                <a:lnTo>
                  <a:pt x="4074799" y="369645"/>
                </a:lnTo>
                <a:lnTo>
                  <a:pt x="4079551" y="370898"/>
                </a:lnTo>
                <a:lnTo>
                  <a:pt x="4079551" y="5121742"/>
                </a:lnTo>
                <a:lnTo>
                  <a:pt x="4068742" y="5113500"/>
                </a:lnTo>
                <a:cubicBezTo>
                  <a:pt x="4063338" y="5107661"/>
                  <a:pt x="4059868" y="5101409"/>
                  <a:pt x="4058894" y="5094665"/>
                </a:cubicBezTo>
                <a:cubicBezTo>
                  <a:pt x="3987852" y="5077156"/>
                  <a:pt x="4047488" y="5077984"/>
                  <a:pt x="3952029" y="5063154"/>
                </a:cubicBezTo>
                <a:cubicBezTo>
                  <a:pt x="3867363" y="5050598"/>
                  <a:pt x="3615061" y="5028910"/>
                  <a:pt x="3557637" y="5010001"/>
                </a:cubicBezTo>
                <a:cubicBezTo>
                  <a:pt x="3479990" y="5000422"/>
                  <a:pt x="3519950" y="4999882"/>
                  <a:pt x="3486145" y="5005680"/>
                </a:cubicBezTo>
                <a:cubicBezTo>
                  <a:pt x="3429218" y="5014226"/>
                  <a:pt x="3425986" y="4996913"/>
                  <a:pt x="3388517" y="4998135"/>
                </a:cubicBezTo>
                <a:cubicBezTo>
                  <a:pt x="3332792" y="4985135"/>
                  <a:pt x="3225211" y="4978839"/>
                  <a:pt x="3151800" y="4964999"/>
                </a:cubicBezTo>
                <a:cubicBezTo>
                  <a:pt x="3089955" y="4955605"/>
                  <a:pt x="3078013" y="4941781"/>
                  <a:pt x="3017820" y="4936923"/>
                </a:cubicBezTo>
                <a:cubicBezTo>
                  <a:pt x="2983861" y="4928606"/>
                  <a:pt x="2965335" y="4947639"/>
                  <a:pt x="2948051" y="4915098"/>
                </a:cubicBezTo>
                <a:cubicBezTo>
                  <a:pt x="2926332" y="4902193"/>
                  <a:pt x="2886343" y="4901643"/>
                  <a:pt x="2850186" y="4894812"/>
                </a:cubicBezTo>
                <a:cubicBezTo>
                  <a:pt x="2832001" y="4893294"/>
                  <a:pt x="2812810" y="4898744"/>
                  <a:pt x="2773357" y="4888477"/>
                </a:cubicBezTo>
                <a:cubicBezTo>
                  <a:pt x="2743350" y="4880689"/>
                  <a:pt x="2708497" y="4865066"/>
                  <a:pt x="2705025" y="4886289"/>
                </a:cubicBezTo>
                <a:cubicBezTo>
                  <a:pt x="2674575" y="4858628"/>
                  <a:pt x="2685763" y="4877642"/>
                  <a:pt x="2646233" y="4877189"/>
                </a:cubicBezTo>
                <a:cubicBezTo>
                  <a:pt x="2543240" y="4848149"/>
                  <a:pt x="2501889" y="4866909"/>
                  <a:pt x="2424169" y="4851885"/>
                </a:cubicBezTo>
                <a:cubicBezTo>
                  <a:pt x="2404486" y="4833480"/>
                  <a:pt x="2400682" y="4878338"/>
                  <a:pt x="2350685" y="4835310"/>
                </a:cubicBezTo>
                <a:cubicBezTo>
                  <a:pt x="2346969" y="4837458"/>
                  <a:pt x="2324430" y="4815003"/>
                  <a:pt x="2309189" y="4809282"/>
                </a:cubicBezTo>
                <a:cubicBezTo>
                  <a:pt x="2293948" y="4803561"/>
                  <a:pt x="2272811" y="4801970"/>
                  <a:pt x="2259235" y="4800986"/>
                </a:cubicBezTo>
                <a:cubicBezTo>
                  <a:pt x="2245658" y="4800001"/>
                  <a:pt x="2243609" y="4803372"/>
                  <a:pt x="2227729" y="4803372"/>
                </a:cubicBezTo>
                <a:cubicBezTo>
                  <a:pt x="2211848" y="4803372"/>
                  <a:pt x="2190174" y="4790407"/>
                  <a:pt x="2160878" y="4813279"/>
                </a:cubicBezTo>
                <a:cubicBezTo>
                  <a:pt x="2146951" y="4811561"/>
                  <a:pt x="2155252" y="4798893"/>
                  <a:pt x="2144167" y="4793069"/>
                </a:cubicBezTo>
                <a:cubicBezTo>
                  <a:pt x="2138625" y="4790157"/>
                  <a:pt x="2130209" y="4787368"/>
                  <a:pt x="2121162" y="4784859"/>
                </a:cubicBezTo>
                <a:lnTo>
                  <a:pt x="2094401" y="4778344"/>
                </a:lnTo>
                <a:lnTo>
                  <a:pt x="2094882" y="4776919"/>
                </a:lnTo>
                <a:cubicBezTo>
                  <a:pt x="2092677" y="4775558"/>
                  <a:pt x="2089097" y="4774323"/>
                  <a:pt x="2087794" y="4774223"/>
                </a:cubicBezTo>
                <a:cubicBezTo>
                  <a:pt x="2086491" y="4774123"/>
                  <a:pt x="2087466" y="4775159"/>
                  <a:pt x="2094371" y="4778337"/>
                </a:cubicBezTo>
                <a:lnTo>
                  <a:pt x="2094401" y="4778344"/>
                </a:lnTo>
                <a:lnTo>
                  <a:pt x="2093715" y="4780377"/>
                </a:lnTo>
                <a:cubicBezTo>
                  <a:pt x="2089515" y="4780985"/>
                  <a:pt x="2080286" y="4780711"/>
                  <a:pt x="2062375" y="4778549"/>
                </a:cubicBezTo>
                <a:cubicBezTo>
                  <a:pt x="2042674" y="4771181"/>
                  <a:pt x="2014477" y="4774492"/>
                  <a:pt x="1994248" y="4768862"/>
                </a:cubicBezTo>
                <a:cubicBezTo>
                  <a:pt x="1974019" y="4763231"/>
                  <a:pt x="1952871" y="4755713"/>
                  <a:pt x="1937256" y="4751678"/>
                </a:cubicBezTo>
                <a:cubicBezTo>
                  <a:pt x="1907785" y="4744300"/>
                  <a:pt x="1899543" y="4740617"/>
                  <a:pt x="1881810" y="4737737"/>
                </a:cubicBezTo>
                <a:cubicBezTo>
                  <a:pt x="1864077" y="4734858"/>
                  <a:pt x="1845240" y="4734501"/>
                  <a:pt x="1830859" y="4734403"/>
                </a:cubicBezTo>
                <a:cubicBezTo>
                  <a:pt x="1816479" y="4734305"/>
                  <a:pt x="1813540" y="4739700"/>
                  <a:pt x="1795527" y="4737148"/>
                </a:cubicBezTo>
                <a:cubicBezTo>
                  <a:pt x="1766274" y="4729435"/>
                  <a:pt x="1769196" y="4730400"/>
                  <a:pt x="1733366" y="4726150"/>
                </a:cubicBezTo>
                <a:lnTo>
                  <a:pt x="1642377" y="4726617"/>
                </a:lnTo>
                <a:lnTo>
                  <a:pt x="1611957" y="4723904"/>
                </a:lnTo>
                <a:cubicBezTo>
                  <a:pt x="1601202" y="4725929"/>
                  <a:pt x="1590447" y="4714121"/>
                  <a:pt x="1579694" y="4716145"/>
                </a:cubicBezTo>
                <a:lnTo>
                  <a:pt x="1529000" y="4712292"/>
                </a:lnTo>
                <a:cubicBezTo>
                  <a:pt x="1506629" y="4692374"/>
                  <a:pt x="1502551" y="4712551"/>
                  <a:pt x="1486695" y="4707303"/>
                </a:cubicBezTo>
                <a:cubicBezTo>
                  <a:pt x="1459462" y="4696523"/>
                  <a:pt x="1453852" y="4697563"/>
                  <a:pt x="1426366" y="4687718"/>
                </a:cubicBezTo>
                <a:cubicBezTo>
                  <a:pt x="1412560" y="4689453"/>
                  <a:pt x="1397512" y="4684365"/>
                  <a:pt x="1384037" y="4687843"/>
                </a:cubicBezTo>
                <a:lnTo>
                  <a:pt x="1346996" y="4686184"/>
                </a:lnTo>
                <a:lnTo>
                  <a:pt x="1308817" y="4690023"/>
                </a:lnTo>
                <a:lnTo>
                  <a:pt x="1268850" y="4701204"/>
                </a:lnTo>
                <a:cubicBezTo>
                  <a:pt x="1253323" y="4701949"/>
                  <a:pt x="1236826" y="4700974"/>
                  <a:pt x="1218909" y="4697243"/>
                </a:cubicBezTo>
                <a:cubicBezTo>
                  <a:pt x="1204883" y="4695263"/>
                  <a:pt x="1183521" y="4694006"/>
                  <a:pt x="1167081" y="4681108"/>
                </a:cubicBezTo>
                <a:cubicBezTo>
                  <a:pt x="1150641" y="4668210"/>
                  <a:pt x="1027982" y="4656956"/>
                  <a:pt x="1028065" y="4656732"/>
                </a:cubicBezTo>
                <a:cubicBezTo>
                  <a:pt x="997413" y="4653433"/>
                  <a:pt x="998916" y="4666066"/>
                  <a:pt x="983167" y="4667463"/>
                </a:cubicBezTo>
                <a:cubicBezTo>
                  <a:pt x="967418" y="4668859"/>
                  <a:pt x="959283" y="4663456"/>
                  <a:pt x="933575" y="4665113"/>
                </a:cubicBezTo>
                <a:cubicBezTo>
                  <a:pt x="907867" y="4666771"/>
                  <a:pt x="856664" y="4676890"/>
                  <a:pt x="828922" y="4677409"/>
                </a:cubicBezTo>
                <a:cubicBezTo>
                  <a:pt x="808598" y="4677652"/>
                  <a:pt x="807933" y="4665718"/>
                  <a:pt x="785859" y="4661311"/>
                </a:cubicBezTo>
                <a:cubicBezTo>
                  <a:pt x="764346" y="4676275"/>
                  <a:pt x="708123" y="4640980"/>
                  <a:pt x="709519" y="4662282"/>
                </a:cubicBezTo>
                <a:cubicBezTo>
                  <a:pt x="657776" y="4649495"/>
                  <a:pt x="666334" y="4651568"/>
                  <a:pt x="642835" y="4656529"/>
                </a:cubicBezTo>
                <a:lnTo>
                  <a:pt x="617041" y="4662947"/>
                </a:lnTo>
                <a:lnTo>
                  <a:pt x="530174" y="4659157"/>
                </a:lnTo>
                <a:lnTo>
                  <a:pt x="522967" y="4664296"/>
                </a:lnTo>
                <a:lnTo>
                  <a:pt x="505439" y="4665425"/>
                </a:lnTo>
                <a:lnTo>
                  <a:pt x="498947" y="4666124"/>
                </a:lnTo>
                <a:lnTo>
                  <a:pt x="494921" y="4663656"/>
                </a:lnTo>
                <a:cubicBezTo>
                  <a:pt x="492531" y="4662547"/>
                  <a:pt x="490756" y="4662473"/>
                  <a:pt x="489479" y="4664277"/>
                </a:cubicBezTo>
                <a:cubicBezTo>
                  <a:pt x="489277" y="4665254"/>
                  <a:pt x="489077" y="4666231"/>
                  <a:pt x="488876" y="4667208"/>
                </a:cubicBezTo>
                <a:lnTo>
                  <a:pt x="454603" y="4670897"/>
                </a:lnTo>
                <a:lnTo>
                  <a:pt x="208211" y="4676399"/>
                </a:lnTo>
                <a:cubicBezTo>
                  <a:pt x="153499" y="4693629"/>
                  <a:pt x="92158" y="4691047"/>
                  <a:pt x="29399" y="4685637"/>
                </a:cubicBezTo>
                <a:lnTo>
                  <a:pt x="0" y="4683114"/>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Κοινοβούλιο με κενές έδρες: Η προδιαγεγραμμένη κατάληξη μιας αδιέξοδης  πορείας | in.gr">
            <a:extLst>
              <a:ext uri="{FF2B5EF4-FFF2-40B4-BE49-F238E27FC236}">
                <a16:creationId xmlns:a16="http://schemas.microsoft.com/office/drawing/2014/main" id="{D30F99C1-1D4F-0184-4CCE-B52F8709D5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20" r="21724" b="2"/>
          <a:stretch>
            <a:fillRect/>
          </a:stretch>
        </p:blipFill>
        <p:spPr bwMode="auto">
          <a:xfrm>
            <a:off x="20" y="10"/>
            <a:ext cx="4044282" cy="4706602"/>
          </a:xfrm>
          <a:custGeom>
            <a:avLst/>
            <a:gdLst/>
            <a:ahLst/>
            <a:cxnLst/>
            <a:rect l="l" t="t" r="r" b="b"/>
            <a:pathLst>
              <a:path w="4044302" h="4706612">
                <a:moveTo>
                  <a:pt x="0" y="0"/>
                </a:moveTo>
                <a:lnTo>
                  <a:pt x="4044302" y="0"/>
                </a:lnTo>
                <a:lnTo>
                  <a:pt x="4044302" y="4683603"/>
                </a:lnTo>
                <a:lnTo>
                  <a:pt x="3973451" y="4677522"/>
                </a:lnTo>
                <a:cubicBezTo>
                  <a:pt x="3942015" y="4675526"/>
                  <a:pt x="3910877" y="4674945"/>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a:solidFill>
                  <a:srgbClr val="FFFFFF"/>
                </a:solidFill>
              </a14:hiddenFill>
            </a:ext>
          </a:extLst>
        </p:spPr>
      </p:pic>
      <p:sp>
        <p:nvSpPr>
          <p:cNvPr id="3087" name="Freeform: Shape 3086">
            <a:extLst>
              <a:ext uri="{FF2B5EF4-FFF2-40B4-BE49-F238E27FC236}">
                <a16:creationId xmlns:a16="http://schemas.microsoft.com/office/drawing/2014/main" id="{696B4F8D-F261-41C2-B0A1-B0899F66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9" name="Freeform: Shape 3088">
            <a:extLst>
              <a:ext uri="{FF2B5EF4-FFF2-40B4-BE49-F238E27FC236}">
                <a16:creationId xmlns:a16="http://schemas.microsoft.com/office/drawing/2014/main" id="{A3C7563A-4B20-4E0B-8548-374928B55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descr="Τέμπη: Μαθητικά συλλαλητήρια σε όλη την Ελλάδα - Αναλυτικά όλα τα μέρη">
            <a:extLst>
              <a:ext uri="{FF2B5EF4-FFF2-40B4-BE49-F238E27FC236}">
                <a16:creationId xmlns:a16="http://schemas.microsoft.com/office/drawing/2014/main" id="{0E18C2D7-4C9D-52CD-E784-25D37FAE5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9" r="42013" b="2"/>
          <a:stretch>
            <a:fillRect/>
          </a:stretch>
        </p:blipFill>
        <p:spPr bwMode="auto">
          <a:xfrm>
            <a:off x="8118152" y="370899"/>
            <a:ext cx="4073848" cy="5097855"/>
          </a:xfrm>
          <a:custGeom>
            <a:avLst/>
            <a:gdLst/>
            <a:ahLst/>
            <a:cxnLst/>
            <a:rect l="l" t="t" r="r" b="b"/>
            <a:pathLst>
              <a:path w="4073848" h="5097855">
                <a:moveTo>
                  <a:pt x="0" y="0"/>
                </a:moveTo>
                <a:lnTo>
                  <a:pt x="19820" y="5180"/>
                </a:lnTo>
                <a:lnTo>
                  <a:pt x="49402" y="7911"/>
                </a:lnTo>
                <a:cubicBezTo>
                  <a:pt x="58464" y="10327"/>
                  <a:pt x="59058" y="18121"/>
                  <a:pt x="71002" y="17994"/>
                </a:cubicBezTo>
                <a:cubicBezTo>
                  <a:pt x="107266" y="23166"/>
                  <a:pt x="172585" y="27649"/>
                  <a:pt x="221893" y="33346"/>
                </a:cubicBezTo>
                <a:cubicBezTo>
                  <a:pt x="246320" y="29951"/>
                  <a:pt x="281352" y="36453"/>
                  <a:pt x="291482" y="46142"/>
                </a:cubicBezTo>
                <a:cubicBezTo>
                  <a:pt x="303579" y="48837"/>
                  <a:pt x="332739" y="48886"/>
                  <a:pt x="344505" y="46978"/>
                </a:cubicBezTo>
                <a:cubicBezTo>
                  <a:pt x="354949" y="47257"/>
                  <a:pt x="356843" y="50945"/>
                  <a:pt x="370719" y="52379"/>
                </a:cubicBezTo>
                <a:cubicBezTo>
                  <a:pt x="385865" y="55758"/>
                  <a:pt x="418717" y="71770"/>
                  <a:pt x="432980" y="76777"/>
                </a:cubicBezTo>
                <a:cubicBezTo>
                  <a:pt x="447242" y="81784"/>
                  <a:pt x="432737" y="76599"/>
                  <a:pt x="456293" y="82419"/>
                </a:cubicBezTo>
                <a:cubicBezTo>
                  <a:pt x="464698" y="84403"/>
                  <a:pt x="462938" y="92138"/>
                  <a:pt x="481008" y="95827"/>
                </a:cubicBezTo>
                <a:cubicBezTo>
                  <a:pt x="499078" y="99517"/>
                  <a:pt x="539553" y="103782"/>
                  <a:pt x="564714" y="104556"/>
                </a:cubicBezTo>
                <a:cubicBezTo>
                  <a:pt x="592824" y="92037"/>
                  <a:pt x="582974" y="109081"/>
                  <a:pt x="634376" y="93326"/>
                </a:cubicBezTo>
                <a:cubicBezTo>
                  <a:pt x="635698" y="95341"/>
                  <a:pt x="656703" y="94474"/>
                  <a:pt x="678233" y="95822"/>
                </a:cubicBezTo>
                <a:cubicBezTo>
                  <a:pt x="699762" y="97170"/>
                  <a:pt x="745607" y="108465"/>
                  <a:pt x="763555" y="101412"/>
                </a:cubicBezTo>
                <a:lnTo>
                  <a:pt x="921892" y="100673"/>
                </a:lnTo>
                <a:lnTo>
                  <a:pt x="1012783" y="112509"/>
                </a:lnTo>
                <a:cubicBezTo>
                  <a:pt x="1044389" y="114404"/>
                  <a:pt x="1049697" y="123044"/>
                  <a:pt x="1070000" y="119654"/>
                </a:cubicBezTo>
                <a:cubicBezTo>
                  <a:pt x="1104224" y="121839"/>
                  <a:pt x="1082556" y="137881"/>
                  <a:pt x="1122043" y="124964"/>
                </a:cubicBezTo>
                <a:cubicBezTo>
                  <a:pt x="1111251" y="138700"/>
                  <a:pt x="1140599" y="121238"/>
                  <a:pt x="1160906" y="132297"/>
                </a:cubicBezTo>
                <a:cubicBezTo>
                  <a:pt x="1189386" y="124143"/>
                  <a:pt x="1218667" y="134414"/>
                  <a:pt x="1235955" y="135610"/>
                </a:cubicBezTo>
                <a:cubicBezTo>
                  <a:pt x="1253243" y="136806"/>
                  <a:pt x="1239866" y="140567"/>
                  <a:pt x="1264634" y="139474"/>
                </a:cubicBezTo>
                <a:lnTo>
                  <a:pt x="1299612" y="145010"/>
                </a:lnTo>
                <a:cubicBezTo>
                  <a:pt x="1297785" y="140439"/>
                  <a:pt x="1302846" y="141786"/>
                  <a:pt x="1316723" y="142501"/>
                </a:cubicBezTo>
                <a:lnTo>
                  <a:pt x="1353994" y="138427"/>
                </a:lnTo>
                <a:lnTo>
                  <a:pt x="1379571" y="142536"/>
                </a:lnTo>
                <a:cubicBezTo>
                  <a:pt x="1382999" y="142397"/>
                  <a:pt x="1407380" y="137923"/>
                  <a:pt x="1406891" y="134412"/>
                </a:cubicBezTo>
                <a:cubicBezTo>
                  <a:pt x="1433565" y="149140"/>
                  <a:pt x="1436234" y="139888"/>
                  <a:pt x="1463587" y="136134"/>
                </a:cubicBezTo>
                <a:cubicBezTo>
                  <a:pt x="1487038" y="137517"/>
                  <a:pt x="1466824" y="137982"/>
                  <a:pt x="1523495" y="139722"/>
                </a:cubicBezTo>
                <a:cubicBezTo>
                  <a:pt x="1545556" y="155891"/>
                  <a:pt x="1529698" y="128003"/>
                  <a:pt x="1573001" y="150645"/>
                </a:cubicBezTo>
                <a:cubicBezTo>
                  <a:pt x="1575121" y="148880"/>
                  <a:pt x="1601855" y="150499"/>
                  <a:pt x="1615848" y="152274"/>
                </a:cubicBezTo>
                <a:cubicBezTo>
                  <a:pt x="1629840" y="154049"/>
                  <a:pt x="1642482" y="151886"/>
                  <a:pt x="1656958" y="161298"/>
                </a:cubicBezTo>
                <a:cubicBezTo>
                  <a:pt x="1667535" y="164193"/>
                  <a:pt x="1648634" y="159956"/>
                  <a:pt x="1681709" y="164883"/>
                </a:cubicBezTo>
                <a:cubicBezTo>
                  <a:pt x="1714785" y="169810"/>
                  <a:pt x="1822594" y="186492"/>
                  <a:pt x="1855413" y="190858"/>
                </a:cubicBezTo>
                <a:cubicBezTo>
                  <a:pt x="1888232" y="195224"/>
                  <a:pt x="1865150" y="197788"/>
                  <a:pt x="1878624" y="198221"/>
                </a:cubicBezTo>
                <a:cubicBezTo>
                  <a:pt x="1892098" y="198654"/>
                  <a:pt x="1921110" y="191588"/>
                  <a:pt x="1936257" y="193458"/>
                </a:cubicBezTo>
                <a:cubicBezTo>
                  <a:pt x="1955273" y="195364"/>
                  <a:pt x="1958093" y="202665"/>
                  <a:pt x="1969506" y="202296"/>
                </a:cubicBezTo>
                <a:cubicBezTo>
                  <a:pt x="1980059" y="192079"/>
                  <a:pt x="1991264" y="192192"/>
                  <a:pt x="2009543" y="198388"/>
                </a:cubicBezTo>
                <a:cubicBezTo>
                  <a:pt x="2043643" y="201172"/>
                  <a:pt x="2043670" y="190662"/>
                  <a:pt x="2076599" y="192177"/>
                </a:cubicBezTo>
                <a:cubicBezTo>
                  <a:pt x="2091049" y="191598"/>
                  <a:pt x="2098780" y="194892"/>
                  <a:pt x="2122888" y="191618"/>
                </a:cubicBezTo>
                <a:cubicBezTo>
                  <a:pt x="2140054" y="192316"/>
                  <a:pt x="2174542" y="194072"/>
                  <a:pt x="2197782" y="183790"/>
                </a:cubicBezTo>
                <a:cubicBezTo>
                  <a:pt x="2222989" y="182481"/>
                  <a:pt x="2204683" y="182017"/>
                  <a:pt x="2232194" y="184607"/>
                </a:cubicBezTo>
                <a:cubicBezTo>
                  <a:pt x="2265802" y="185125"/>
                  <a:pt x="2279792" y="178894"/>
                  <a:pt x="2299212" y="180376"/>
                </a:cubicBezTo>
                <a:cubicBezTo>
                  <a:pt x="2311858" y="176121"/>
                  <a:pt x="2297536" y="181192"/>
                  <a:pt x="2346142" y="175851"/>
                </a:cubicBezTo>
                <a:cubicBezTo>
                  <a:pt x="2365406" y="185310"/>
                  <a:pt x="2381884" y="172374"/>
                  <a:pt x="2398368" y="174412"/>
                </a:cubicBezTo>
                <a:cubicBezTo>
                  <a:pt x="2424509" y="173378"/>
                  <a:pt x="2488760" y="173491"/>
                  <a:pt x="2512594" y="172027"/>
                </a:cubicBezTo>
                <a:cubicBezTo>
                  <a:pt x="2536428" y="170563"/>
                  <a:pt x="2511059" y="168382"/>
                  <a:pt x="2541375" y="165630"/>
                </a:cubicBezTo>
                <a:cubicBezTo>
                  <a:pt x="2597211" y="177879"/>
                  <a:pt x="2628371" y="155834"/>
                  <a:pt x="2684883" y="153136"/>
                </a:cubicBezTo>
                <a:cubicBezTo>
                  <a:pt x="2719188" y="136064"/>
                  <a:pt x="2743499" y="153798"/>
                  <a:pt x="2781009" y="140733"/>
                </a:cubicBezTo>
                <a:cubicBezTo>
                  <a:pt x="2806393" y="136738"/>
                  <a:pt x="2810080" y="140555"/>
                  <a:pt x="2824377" y="138690"/>
                </a:cubicBezTo>
                <a:cubicBezTo>
                  <a:pt x="2838674" y="136825"/>
                  <a:pt x="2854799" y="132329"/>
                  <a:pt x="2866792" y="129542"/>
                </a:cubicBezTo>
                <a:cubicBezTo>
                  <a:pt x="2873210" y="133180"/>
                  <a:pt x="2923100" y="126770"/>
                  <a:pt x="2921948" y="121966"/>
                </a:cubicBezTo>
                <a:cubicBezTo>
                  <a:pt x="2929361" y="123612"/>
                  <a:pt x="2949852" y="129984"/>
                  <a:pt x="2952165" y="122378"/>
                </a:cubicBezTo>
                <a:cubicBezTo>
                  <a:pt x="2990011" y="122297"/>
                  <a:pt x="3011272" y="121230"/>
                  <a:pt x="3044378" y="131368"/>
                </a:cubicBezTo>
                <a:cubicBezTo>
                  <a:pt x="3067906" y="135145"/>
                  <a:pt x="3051474" y="133118"/>
                  <a:pt x="3066117" y="135515"/>
                </a:cubicBezTo>
                <a:cubicBezTo>
                  <a:pt x="3080761" y="137912"/>
                  <a:pt x="3105156" y="133618"/>
                  <a:pt x="3129038" y="133048"/>
                </a:cubicBezTo>
                <a:cubicBezTo>
                  <a:pt x="3153252" y="133180"/>
                  <a:pt x="3181464" y="137262"/>
                  <a:pt x="3199396" y="138690"/>
                </a:cubicBezTo>
                <a:cubicBezTo>
                  <a:pt x="3217327" y="140118"/>
                  <a:pt x="3221605" y="139775"/>
                  <a:pt x="3236626" y="141617"/>
                </a:cubicBezTo>
                <a:cubicBezTo>
                  <a:pt x="3261693" y="138167"/>
                  <a:pt x="3282756" y="139985"/>
                  <a:pt x="3301529" y="147360"/>
                </a:cubicBezTo>
                <a:cubicBezTo>
                  <a:pt x="3316136" y="149253"/>
                  <a:pt x="3308650" y="153562"/>
                  <a:pt x="3319466" y="155359"/>
                </a:cubicBezTo>
                <a:cubicBezTo>
                  <a:pt x="3330283" y="157156"/>
                  <a:pt x="3337180" y="149032"/>
                  <a:pt x="3366431" y="150998"/>
                </a:cubicBezTo>
                <a:cubicBezTo>
                  <a:pt x="3376837" y="151395"/>
                  <a:pt x="3376489" y="159016"/>
                  <a:pt x="3398712" y="160121"/>
                </a:cubicBezTo>
                <a:cubicBezTo>
                  <a:pt x="3420936" y="161226"/>
                  <a:pt x="3510291" y="165983"/>
                  <a:pt x="3542998" y="167155"/>
                </a:cubicBezTo>
                <a:cubicBezTo>
                  <a:pt x="3575704" y="168327"/>
                  <a:pt x="3562463" y="165109"/>
                  <a:pt x="3578141" y="164774"/>
                </a:cubicBezTo>
                <a:cubicBezTo>
                  <a:pt x="3593820" y="164439"/>
                  <a:pt x="3612368" y="156036"/>
                  <a:pt x="3637070" y="165143"/>
                </a:cubicBezTo>
                <a:cubicBezTo>
                  <a:pt x="3655547" y="160298"/>
                  <a:pt x="3656022" y="171417"/>
                  <a:pt x="3676510" y="174285"/>
                </a:cubicBezTo>
                <a:cubicBezTo>
                  <a:pt x="3687814" y="178343"/>
                  <a:pt x="3701962" y="177166"/>
                  <a:pt x="3711295" y="179965"/>
                </a:cubicBezTo>
                <a:cubicBezTo>
                  <a:pt x="3720627" y="182764"/>
                  <a:pt x="3728005" y="183268"/>
                  <a:pt x="3734909" y="186315"/>
                </a:cubicBezTo>
                <a:cubicBezTo>
                  <a:pt x="3741813" y="189362"/>
                  <a:pt x="3743912" y="195469"/>
                  <a:pt x="3752716" y="198247"/>
                </a:cubicBezTo>
                <a:cubicBezTo>
                  <a:pt x="3761521" y="201025"/>
                  <a:pt x="3775291" y="205915"/>
                  <a:pt x="3785338" y="207746"/>
                </a:cubicBezTo>
                <a:cubicBezTo>
                  <a:pt x="3795386" y="209577"/>
                  <a:pt x="3793861" y="206743"/>
                  <a:pt x="3813002" y="209235"/>
                </a:cubicBezTo>
                <a:cubicBezTo>
                  <a:pt x="3844203" y="214556"/>
                  <a:pt x="3872302" y="218411"/>
                  <a:pt x="3907394" y="217935"/>
                </a:cubicBezTo>
                <a:cubicBezTo>
                  <a:pt x="3913972" y="227642"/>
                  <a:pt x="3924446" y="223236"/>
                  <a:pt x="3938455" y="218099"/>
                </a:cubicBezTo>
                <a:cubicBezTo>
                  <a:pt x="3964643" y="225179"/>
                  <a:pt x="4008872" y="230664"/>
                  <a:pt x="4053670" y="246493"/>
                </a:cubicBezTo>
                <a:cubicBezTo>
                  <a:pt x="4060026" y="249727"/>
                  <a:pt x="4064731" y="252068"/>
                  <a:pt x="4068686" y="253851"/>
                </a:cubicBezTo>
                <a:lnTo>
                  <a:pt x="4073848" y="255820"/>
                </a:lnTo>
                <a:lnTo>
                  <a:pt x="4073848" y="5096562"/>
                </a:lnTo>
                <a:lnTo>
                  <a:pt x="4062380" y="5097855"/>
                </a:lnTo>
                <a:cubicBezTo>
                  <a:pt x="4057192" y="5097055"/>
                  <a:pt x="4053199" y="5094472"/>
                  <a:pt x="4049820" y="5089388"/>
                </a:cubicBezTo>
                <a:cubicBezTo>
                  <a:pt x="4009878" y="5087267"/>
                  <a:pt x="3968705" y="5061632"/>
                  <a:pt x="3943125" y="5073727"/>
                </a:cubicBezTo>
                <a:cubicBezTo>
                  <a:pt x="3944749" y="5052314"/>
                  <a:pt x="3930432" y="5060350"/>
                  <a:pt x="3902578" y="5055197"/>
                </a:cubicBezTo>
                <a:cubicBezTo>
                  <a:pt x="3882656" y="5049199"/>
                  <a:pt x="3839627" y="5036588"/>
                  <a:pt x="3823591" y="5030823"/>
                </a:cubicBezTo>
                <a:cubicBezTo>
                  <a:pt x="3807556" y="5025058"/>
                  <a:pt x="3795270" y="5029266"/>
                  <a:pt x="3779178" y="5023718"/>
                </a:cubicBezTo>
                <a:cubicBezTo>
                  <a:pt x="3786402" y="5005404"/>
                  <a:pt x="3690441" y="5017899"/>
                  <a:pt x="3727041" y="5004453"/>
                </a:cubicBezTo>
                <a:cubicBezTo>
                  <a:pt x="3699629" y="4993542"/>
                  <a:pt x="3709708" y="4998999"/>
                  <a:pt x="3695215" y="5003935"/>
                </a:cubicBezTo>
                <a:cubicBezTo>
                  <a:pt x="3660744" y="4999180"/>
                  <a:pt x="3657695" y="4997754"/>
                  <a:pt x="3617918" y="5002257"/>
                </a:cubicBezTo>
                <a:cubicBezTo>
                  <a:pt x="3600258" y="5001551"/>
                  <a:pt x="3594004" y="4999083"/>
                  <a:pt x="3578292" y="4997633"/>
                </a:cubicBezTo>
                <a:cubicBezTo>
                  <a:pt x="3562580" y="4996183"/>
                  <a:pt x="3553912" y="4997238"/>
                  <a:pt x="3523647" y="4993560"/>
                </a:cubicBezTo>
                <a:cubicBezTo>
                  <a:pt x="3499709" y="4988949"/>
                  <a:pt x="3482330" y="4990238"/>
                  <a:pt x="3462999" y="4987582"/>
                </a:cubicBezTo>
                <a:cubicBezTo>
                  <a:pt x="3443667" y="4984927"/>
                  <a:pt x="3431887" y="4980755"/>
                  <a:pt x="3407661" y="4977626"/>
                </a:cubicBezTo>
                <a:cubicBezTo>
                  <a:pt x="3386862" y="4968882"/>
                  <a:pt x="3308417" y="4989840"/>
                  <a:pt x="3292705" y="4963636"/>
                </a:cubicBezTo>
                <a:cubicBezTo>
                  <a:pt x="3235824" y="4968918"/>
                  <a:pt x="3219730" y="4958334"/>
                  <a:pt x="3172975" y="4953691"/>
                </a:cubicBezTo>
                <a:cubicBezTo>
                  <a:pt x="3127763" y="4948837"/>
                  <a:pt x="3122071" y="4951787"/>
                  <a:pt x="3074842" y="4939189"/>
                </a:cubicBezTo>
                <a:cubicBezTo>
                  <a:pt x="3037951" y="4926629"/>
                  <a:pt x="3018156" y="4922664"/>
                  <a:pt x="2975114" y="4919945"/>
                </a:cubicBezTo>
                <a:cubicBezTo>
                  <a:pt x="2971916" y="4927359"/>
                  <a:pt x="2920569" y="4912496"/>
                  <a:pt x="2912264" y="4910306"/>
                </a:cubicBezTo>
                <a:cubicBezTo>
                  <a:pt x="2913215" y="4915182"/>
                  <a:pt x="2886096" y="4917324"/>
                  <a:pt x="2879068" y="4913219"/>
                </a:cubicBezTo>
                <a:cubicBezTo>
                  <a:pt x="2816888" y="4916083"/>
                  <a:pt x="2797908" y="4934735"/>
                  <a:pt x="2751306" y="4924939"/>
                </a:cubicBezTo>
                <a:cubicBezTo>
                  <a:pt x="2714930" y="4924870"/>
                  <a:pt x="2716667" y="4934409"/>
                  <a:pt x="2664406" y="4934300"/>
                </a:cubicBezTo>
                <a:cubicBezTo>
                  <a:pt x="2642420" y="4938458"/>
                  <a:pt x="2649006" y="4930226"/>
                  <a:pt x="2621651" y="4930533"/>
                </a:cubicBezTo>
                <a:cubicBezTo>
                  <a:pt x="2586738" y="4948131"/>
                  <a:pt x="2549613" y="4936664"/>
                  <a:pt x="2500282" y="4936142"/>
                </a:cubicBezTo>
                <a:cubicBezTo>
                  <a:pt x="2439944" y="4934837"/>
                  <a:pt x="2389504" y="4942093"/>
                  <a:pt x="2337000" y="4934320"/>
                </a:cubicBezTo>
                <a:cubicBezTo>
                  <a:pt x="2317698" y="4940567"/>
                  <a:pt x="2291907" y="4948971"/>
                  <a:pt x="2270703" y="4938111"/>
                </a:cubicBezTo>
                <a:cubicBezTo>
                  <a:pt x="2215033" y="4939841"/>
                  <a:pt x="2221532" y="4944790"/>
                  <a:pt x="2200316" y="4938470"/>
                </a:cubicBezTo>
                <a:cubicBezTo>
                  <a:pt x="2158078" y="4940893"/>
                  <a:pt x="2164891" y="4935351"/>
                  <a:pt x="2126710" y="4932347"/>
                </a:cubicBezTo>
                <a:cubicBezTo>
                  <a:pt x="2095620" y="4927728"/>
                  <a:pt x="2111086" y="4928153"/>
                  <a:pt x="2082324" y="4927593"/>
                </a:cubicBezTo>
                <a:cubicBezTo>
                  <a:pt x="2055130" y="4936130"/>
                  <a:pt x="2036508" y="4925578"/>
                  <a:pt x="2029206" y="4923365"/>
                </a:cubicBezTo>
                <a:cubicBezTo>
                  <a:pt x="2003508" y="4924806"/>
                  <a:pt x="1965456" y="4913048"/>
                  <a:pt x="1969765" y="4928228"/>
                </a:cubicBezTo>
                <a:cubicBezTo>
                  <a:pt x="1933670" y="4907655"/>
                  <a:pt x="1935015" y="4928539"/>
                  <a:pt x="1896446" y="4923240"/>
                </a:cubicBezTo>
                <a:cubicBezTo>
                  <a:pt x="1876120" y="4915707"/>
                  <a:pt x="1849790" y="4911657"/>
                  <a:pt x="1837029" y="4921066"/>
                </a:cubicBezTo>
                <a:cubicBezTo>
                  <a:pt x="1759478" y="4909120"/>
                  <a:pt x="1806390" y="4905512"/>
                  <a:pt x="1727326" y="4892968"/>
                </a:cubicBezTo>
                <a:cubicBezTo>
                  <a:pt x="1686312" y="4886651"/>
                  <a:pt x="1625466" y="4884219"/>
                  <a:pt x="1593578" y="4875201"/>
                </a:cubicBezTo>
                <a:cubicBezTo>
                  <a:pt x="1561690" y="4866183"/>
                  <a:pt x="1553872" y="4870257"/>
                  <a:pt x="1529199" y="4863739"/>
                </a:cubicBezTo>
                <a:cubicBezTo>
                  <a:pt x="1504527" y="4857222"/>
                  <a:pt x="1472957" y="4856729"/>
                  <a:pt x="1453102" y="4853389"/>
                </a:cubicBezTo>
                <a:cubicBezTo>
                  <a:pt x="1433246" y="4850048"/>
                  <a:pt x="1412604" y="4842097"/>
                  <a:pt x="1410062" y="4843700"/>
                </a:cubicBezTo>
                <a:cubicBezTo>
                  <a:pt x="1370061" y="4835203"/>
                  <a:pt x="1358114" y="4845698"/>
                  <a:pt x="1334230" y="4827940"/>
                </a:cubicBezTo>
                <a:cubicBezTo>
                  <a:pt x="1313790" y="4825698"/>
                  <a:pt x="1309169" y="4823751"/>
                  <a:pt x="1287424" y="4823328"/>
                </a:cubicBezTo>
                <a:cubicBezTo>
                  <a:pt x="1265680" y="4822905"/>
                  <a:pt x="1234048" y="4825438"/>
                  <a:pt x="1203760" y="4825401"/>
                </a:cubicBezTo>
                <a:cubicBezTo>
                  <a:pt x="1172376" y="4827120"/>
                  <a:pt x="1171591" y="4843575"/>
                  <a:pt x="1142353" y="4826911"/>
                </a:cubicBezTo>
                <a:cubicBezTo>
                  <a:pt x="1142648" y="4830450"/>
                  <a:pt x="1127453" y="4831600"/>
                  <a:pt x="1123543" y="4831484"/>
                </a:cubicBezTo>
                <a:lnTo>
                  <a:pt x="1092581" y="4833192"/>
                </a:lnTo>
                <a:lnTo>
                  <a:pt x="1089970" y="4827604"/>
                </a:lnTo>
                <a:cubicBezTo>
                  <a:pt x="1078405" y="4825299"/>
                  <a:pt x="1058546" y="4830811"/>
                  <a:pt x="1046990" y="4831800"/>
                </a:cubicBezTo>
                <a:lnTo>
                  <a:pt x="1020627" y="4833537"/>
                </a:lnTo>
                <a:lnTo>
                  <a:pt x="1010602" y="4832752"/>
                </a:lnTo>
                <a:lnTo>
                  <a:pt x="1006327" y="4832812"/>
                </a:lnTo>
                <a:lnTo>
                  <a:pt x="995285" y="4828639"/>
                </a:lnTo>
                <a:cubicBezTo>
                  <a:pt x="985016" y="4827594"/>
                  <a:pt x="977337" y="4820880"/>
                  <a:pt x="971197" y="4819859"/>
                </a:cubicBezTo>
                <a:cubicBezTo>
                  <a:pt x="965058" y="4818838"/>
                  <a:pt x="963247" y="4826590"/>
                  <a:pt x="958444" y="4822516"/>
                </a:cubicBezTo>
                <a:cubicBezTo>
                  <a:pt x="964528" y="4819545"/>
                  <a:pt x="954985" y="4817124"/>
                  <a:pt x="950776" y="4814966"/>
                </a:cubicBezTo>
                <a:lnTo>
                  <a:pt x="912589" y="4812307"/>
                </a:lnTo>
                <a:cubicBezTo>
                  <a:pt x="866435" y="4815189"/>
                  <a:pt x="882762" y="4802056"/>
                  <a:pt x="868646" y="4810372"/>
                </a:cubicBezTo>
                <a:cubicBezTo>
                  <a:pt x="833647" y="4816986"/>
                  <a:pt x="825964" y="4816964"/>
                  <a:pt x="813484" y="4815448"/>
                </a:cubicBezTo>
                <a:cubicBezTo>
                  <a:pt x="774068" y="4820782"/>
                  <a:pt x="767891" y="4822976"/>
                  <a:pt x="717218" y="4827378"/>
                </a:cubicBezTo>
                <a:cubicBezTo>
                  <a:pt x="688925" y="4839908"/>
                  <a:pt x="680839" y="4840723"/>
                  <a:pt x="659409" y="4845952"/>
                </a:cubicBezTo>
                <a:cubicBezTo>
                  <a:pt x="633011" y="4854112"/>
                  <a:pt x="639997" y="4860055"/>
                  <a:pt x="607917" y="4863927"/>
                </a:cubicBezTo>
                <a:cubicBezTo>
                  <a:pt x="591636" y="4868226"/>
                  <a:pt x="579429" y="4878384"/>
                  <a:pt x="569284" y="4882117"/>
                </a:cubicBezTo>
                <a:cubicBezTo>
                  <a:pt x="559139" y="4885850"/>
                  <a:pt x="555067" y="4884639"/>
                  <a:pt x="537968" y="4887374"/>
                </a:cubicBezTo>
                <a:cubicBezTo>
                  <a:pt x="526595" y="4886448"/>
                  <a:pt x="489777" y="4886423"/>
                  <a:pt x="482916" y="4888156"/>
                </a:cubicBezTo>
                <a:cubicBezTo>
                  <a:pt x="463365" y="4898273"/>
                  <a:pt x="445824" y="4886936"/>
                  <a:pt x="411637" y="4886771"/>
                </a:cubicBezTo>
                <a:lnTo>
                  <a:pt x="371262" y="4888142"/>
                </a:lnTo>
                <a:cubicBezTo>
                  <a:pt x="363928" y="4882747"/>
                  <a:pt x="306156" y="4880831"/>
                  <a:pt x="302060" y="4873520"/>
                </a:cubicBezTo>
                <a:cubicBezTo>
                  <a:pt x="280888" y="4866176"/>
                  <a:pt x="280811" y="4847663"/>
                  <a:pt x="248012" y="4840618"/>
                </a:cubicBezTo>
                <a:cubicBezTo>
                  <a:pt x="230331" y="4833575"/>
                  <a:pt x="240156" y="4851312"/>
                  <a:pt x="195979" y="4831260"/>
                </a:cubicBezTo>
                <a:cubicBezTo>
                  <a:pt x="165972" y="4807991"/>
                  <a:pt x="63439" y="4789506"/>
                  <a:pt x="10733" y="4758959"/>
                </a:cubicBezTo>
                <a:lnTo>
                  <a:pt x="0" y="475084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19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618434-ED17-D79C-7BE0-BEC22CDC56C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03C1936-9D4C-6A55-450E-C0D5E346E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6C7EF04-47E9-BDFC-717F-572BD0AA4C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7807172D-6D49-5215-07A0-7A6361DC80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EDD5DEEA-143F-1F41-CB16-01B86C577A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03079F9-6256-9B7B-05BE-49A8F19AAB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FCCD0EEA-9731-EB87-49BF-E046CCC37C3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2B69F821-1008-D40A-024F-2070C1B76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CDF2BA5-8452-A8A6-1CC5-073413CAF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Οβάλ 1">
            <a:extLst>
              <a:ext uri="{FF2B5EF4-FFF2-40B4-BE49-F238E27FC236}">
                <a16:creationId xmlns:a16="http://schemas.microsoft.com/office/drawing/2014/main" id="{CDF6A9DA-FECD-D67B-F8FE-64220FDFBCB7}"/>
              </a:ext>
            </a:extLst>
          </p:cNvPr>
          <p:cNvSpPr/>
          <p:nvPr/>
        </p:nvSpPr>
        <p:spPr>
          <a:xfrm>
            <a:off x="3608530" y="823640"/>
            <a:ext cx="4389120" cy="15641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Νομιμοποίηση</a:t>
            </a:r>
          </a:p>
        </p:txBody>
      </p:sp>
      <p:cxnSp>
        <p:nvCxnSpPr>
          <p:cNvPr id="5" name="Ευθύγραμμο βέλος σύνδεσης 4">
            <a:extLst>
              <a:ext uri="{FF2B5EF4-FFF2-40B4-BE49-F238E27FC236}">
                <a16:creationId xmlns:a16="http://schemas.microsoft.com/office/drawing/2014/main" id="{7AC267BF-A999-5284-5D42-6E0CB7E1C103}"/>
              </a:ext>
            </a:extLst>
          </p:cNvPr>
          <p:cNvCxnSpPr>
            <a:cxnSpLocks/>
            <a:stCxn id="2" idx="5"/>
            <a:endCxn id="21" idx="0"/>
          </p:cNvCxnSpPr>
          <p:nvPr/>
        </p:nvCxnSpPr>
        <p:spPr>
          <a:xfrm>
            <a:off x="7354878" y="2158720"/>
            <a:ext cx="1372830" cy="11298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B9118209-0075-AA95-DB8B-CF0A612C9230}"/>
              </a:ext>
            </a:extLst>
          </p:cNvPr>
          <p:cNvCxnSpPr>
            <a:cxnSpLocks/>
            <a:stCxn id="2" idx="3"/>
          </p:cNvCxnSpPr>
          <p:nvPr/>
        </p:nvCxnSpPr>
        <p:spPr>
          <a:xfrm flipH="1">
            <a:off x="2644588" y="2158720"/>
            <a:ext cx="1606714" cy="1270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Οβάλ 18">
            <a:extLst>
              <a:ext uri="{FF2B5EF4-FFF2-40B4-BE49-F238E27FC236}">
                <a16:creationId xmlns:a16="http://schemas.microsoft.com/office/drawing/2014/main" id="{840D1588-46D4-3C62-43DA-6818F3FFA9FD}"/>
              </a:ext>
            </a:extLst>
          </p:cNvPr>
          <p:cNvSpPr/>
          <p:nvPr/>
        </p:nvSpPr>
        <p:spPr>
          <a:xfrm>
            <a:off x="1486853" y="3429000"/>
            <a:ext cx="2314926" cy="9516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Τυπική</a:t>
            </a:r>
          </a:p>
        </p:txBody>
      </p:sp>
      <p:sp>
        <p:nvSpPr>
          <p:cNvPr id="21" name="Οβάλ 20">
            <a:extLst>
              <a:ext uri="{FF2B5EF4-FFF2-40B4-BE49-F238E27FC236}">
                <a16:creationId xmlns:a16="http://schemas.microsoft.com/office/drawing/2014/main" id="{457A92E2-ECA0-6F16-243D-B902FBC2B5AB}"/>
              </a:ext>
            </a:extLst>
          </p:cNvPr>
          <p:cNvSpPr/>
          <p:nvPr/>
        </p:nvSpPr>
        <p:spPr>
          <a:xfrm>
            <a:off x="7423909" y="3288565"/>
            <a:ext cx="2607597" cy="1143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t>Ουσιαστική</a:t>
            </a:r>
            <a:endParaRPr lang="el-GR" dirty="0"/>
          </a:p>
        </p:txBody>
      </p:sp>
    </p:spTree>
    <p:extLst>
      <p:ext uri="{BB962C8B-B14F-4D97-AF65-F5344CB8AC3E}">
        <p14:creationId xmlns:p14="http://schemas.microsoft.com/office/powerpoint/2010/main" val="418316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F16E4-74F8-B8FF-C1DC-27333EA9455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1CB2376-C055-32F5-C798-0E6976DDE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4BF26F6-657B-E021-D065-6BC6E9D77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714F79BE-1970-A667-6774-1FEA0CCCD47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F94040B7-2D8C-A692-C709-EF150442C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C04E0B08-A041-A8DE-D0DF-1BB3C9A0F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D935CFBE-86A3-96C3-09C6-FA72740BEF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4855D776-278E-5DD3-1B87-5AB60B939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03D27CF-151F-ADFB-B7C3-CFB10F016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4" name="Τίτλος 3">
            <a:extLst>
              <a:ext uri="{FF2B5EF4-FFF2-40B4-BE49-F238E27FC236}">
                <a16:creationId xmlns:a16="http://schemas.microsoft.com/office/drawing/2014/main" id="{6D627B6F-B53D-5DAD-61DF-780AE51F2DB8}"/>
              </a:ext>
            </a:extLst>
          </p:cNvPr>
          <p:cNvSpPr>
            <a:spLocks noGrp="1"/>
          </p:cNvSpPr>
          <p:nvPr>
            <p:ph type="title"/>
          </p:nvPr>
        </p:nvSpPr>
        <p:spPr/>
        <p:txBody>
          <a:bodyPr/>
          <a:lstStyle/>
          <a:p>
            <a:r>
              <a:rPr lang="el-GR" dirty="0">
                <a:solidFill>
                  <a:schemeClr val="bg1"/>
                </a:solidFill>
              </a:rPr>
              <a:t>Ποιος είναι ο σκοπός του δικαίου;</a:t>
            </a:r>
          </a:p>
        </p:txBody>
      </p:sp>
      <p:sp>
        <p:nvSpPr>
          <p:cNvPr id="5" name="Rectangle 2">
            <a:extLst>
              <a:ext uri="{FF2B5EF4-FFF2-40B4-BE49-F238E27FC236}">
                <a16:creationId xmlns:a16="http://schemas.microsoft.com/office/drawing/2014/main" id="{FA2B321A-A794-4C5C-4055-EAFB5F02A161}"/>
              </a:ext>
            </a:extLst>
          </p:cNvPr>
          <p:cNvSpPr>
            <a:spLocks noChangeArrowheads="1"/>
          </p:cNvSpPr>
          <p:nvPr/>
        </p:nvSpPr>
        <p:spPr bwMode="auto">
          <a:xfrm>
            <a:off x="838200" y="1690688"/>
            <a:ext cx="877503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3200" b="0" i="0" u="none" strike="noStrike" cap="none" normalizeH="0" baseline="0" dirty="0">
                <a:ln>
                  <a:noFill/>
                </a:ln>
                <a:solidFill>
                  <a:schemeClr val="bg1"/>
                </a:solidFill>
                <a:effectLst/>
                <a:latin typeface="Arial" panose="020B0604020202020204" pitchFamily="34" charset="0"/>
              </a:rPr>
              <a:t>Ρύθμιση των κοινωνικών σχέσεων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3200" b="0" i="0" u="none" strike="noStrike" cap="none" normalizeH="0" baseline="0" dirty="0">
                <a:ln>
                  <a:noFill/>
                </a:ln>
                <a:solidFill>
                  <a:schemeClr val="bg1"/>
                </a:solidFill>
                <a:effectLst/>
                <a:latin typeface="Arial" panose="020B0604020202020204" pitchFamily="34" charset="0"/>
              </a:rPr>
              <a:t>Εξασφάλιση της δικαιοσύνης</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3200" b="0" i="0" u="none" strike="noStrike" cap="none" normalizeH="0" baseline="0" dirty="0">
                <a:ln>
                  <a:noFill/>
                </a:ln>
                <a:solidFill>
                  <a:schemeClr val="bg1"/>
                </a:solidFill>
                <a:effectLst/>
                <a:latin typeface="Arial" panose="020B0604020202020204" pitchFamily="34" charset="0"/>
              </a:rPr>
              <a:t>Προστασία των δικαιωμάτων του ατόμου</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3200" b="0" i="0" u="none" strike="noStrike" cap="none" normalizeH="0" baseline="0" dirty="0">
                <a:ln>
                  <a:noFill/>
                </a:ln>
                <a:solidFill>
                  <a:schemeClr val="bg1"/>
                </a:solidFill>
                <a:effectLst/>
                <a:latin typeface="Arial" panose="020B0604020202020204" pitchFamily="34" charset="0"/>
              </a:rPr>
              <a:t>Διασφάλιση της κοινωνικής συνοχής και ειρήνης</a:t>
            </a:r>
          </a:p>
        </p:txBody>
      </p:sp>
    </p:spTree>
    <p:extLst>
      <p:ext uri="{BB962C8B-B14F-4D97-AF65-F5344CB8AC3E}">
        <p14:creationId xmlns:p14="http://schemas.microsoft.com/office/powerpoint/2010/main" val="240156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31258-7D87-5CED-FE06-18A14947650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Τίτλος 3">
            <a:extLst>
              <a:ext uri="{FF2B5EF4-FFF2-40B4-BE49-F238E27FC236}">
                <a16:creationId xmlns:a16="http://schemas.microsoft.com/office/drawing/2014/main" id="{9A6E0E15-79E4-CCFF-1E9D-B7ED021B4010}"/>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Διακρίσεις Δικαίου</a:t>
            </a:r>
          </a:p>
        </p:txBody>
      </p:sp>
      <p:graphicFrame>
        <p:nvGraphicFramePr>
          <p:cNvPr id="18" name="TextBox 2">
            <a:extLst>
              <a:ext uri="{FF2B5EF4-FFF2-40B4-BE49-F238E27FC236}">
                <a16:creationId xmlns:a16="http://schemas.microsoft.com/office/drawing/2014/main" id="{D64A8635-4B62-FE19-359C-B60A41636E78}"/>
              </a:ext>
            </a:extLst>
          </p:cNvPr>
          <p:cNvGraphicFramePr/>
          <p:nvPr>
            <p:extLst>
              <p:ext uri="{D42A27DB-BD31-4B8C-83A1-F6EECF244321}">
                <p14:modId xmlns:p14="http://schemas.microsoft.com/office/powerpoint/2010/main" val="377009991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150832"/>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Θέμα του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580</Words>
  <Application>Microsoft Office PowerPoint</Application>
  <PresentationFormat>Ευρεία οθόνη</PresentationFormat>
  <Paragraphs>88</Paragraphs>
  <Slides>16</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Aptos Display</vt:lpstr>
      <vt:lpstr>Arial</vt:lpstr>
      <vt:lpstr>Times New Roman</vt:lpstr>
      <vt:lpstr>Times-Roman</vt:lpstr>
      <vt:lpstr>Office Theme</vt:lpstr>
      <vt:lpstr>Εισαγωγή στο Δίκαιο </vt:lpstr>
      <vt:lpstr>Περίγραμμά μαθήματος </vt:lpstr>
      <vt:lpstr>Διάλεξη 1: Εισαγωγή στο Δίκαιο- Σκοπός και διακρίσεις Δημοσίου και Ιδιωτικού Δικαίου  </vt:lpstr>
      <vt:lpstr>Τι είναι το Δίκαιο;  </vt:lpstr>
      <vt:lpstr>Τι είναι το Δίκαιο;  </vt:lpstr>
      <vt:lpstr>Ζήτημα Νομιμοποίησης </vt:lpstr>
      <vt:lpstr>Παρουσίαση του PowerPoint</vt:lpstr>
      <vt:lpstr>Ποιος είναι ο σκοπός του δικαίου;</vt:lpstr>
      <vt:lpstr>Διακρίσεις Δικαίου</vt:lpstr>
      <vt:lpstr>Δημόσιο Δίκαιο </vt:lpstr>
      <vt:lpstr>Ιδιωτικό Δίκαιο</vt:lpstr>
      <vt:lpstr>Παρουσίαση του PowerPoint</vt:lpstr>
      <vt:lpstr>Παρουσίαση του PowerPoint</vt:lpstr>
      <vt:lpstr>Παρουσίαση του PowerPoint</vt:lpstr>
      <vt:lpstr>Παρουσίαση του PowerPoint</vt:lpstr>
      <vt:lpstr>Συμπερασματικά Λοιπόν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Panaagiotis Myrotis</dc:creator>
  <cp:lastModifiedBy>User</cp:lastModifiedBy>
  <cp:revision>12</cp:revision>
  <dcterms:created xsi:type="dcterms:W3CDTF">2025-10-08T09:36:42Z</dcterms:created>
  <dcterms:modified xsi:type="dcterms:W3CDTF">2025-10-10T10:08:21Z</dcterms:modified>
</cp:coreProperties>
</file>